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4"/>
  </p:sldMasterIdLst>
  <p:notesMasterIdLst>
    <p:notesMasterId r:id="rId55"/>
  </p:notesMasterIdLst>
  <p:sldIdLst>
    <p:sldId id="256" r:id="rId5"/>
    <p:sldId id="318" r:id="rId6"/>
    <p:sldId id="319" r:id="rId7"/>
    <p:sldId id="320" r:id="rId8"/>
    <p:sldId id="260" r:id="rId9"/>
    <p:sldId id="321" r:id="rId10"/>
    <p:sldId id="262" r:id="rId11"/>
    <p:sldId id="263" r:id="rId12"/>
    <p:sldId id="315" r:id="rId13"/>
    <p:sldId id="322" r:id="rId14"/>
    <p:sldId id="301" r:id="rId15"/>
    <p:sldId id="266" r:id="rId16"/>
    <p:sldId id="267" r:id="rId17"/>
    <p:sldId id="314" r:id="rId18"/>
    <p:sldId id="269" r:id="rId19"/>
    <p:sldId id="270" r:id="rId20"/>
    <p:sldId id="295" r:id="rId21"/>
    <p:sldId id="296" r:id="rId22"/>
    <p:sldId id="297" r:id="rId23"/>
    <p:sldId id="298" r:id="rId24"/>
    <p:sldId id="299" r:id="rId25"/>
    <p:sldId id="302" r:id="rId26"/>
    <p:sldId id="274" r:id="rId27"/>
    <p:sldId id="323" r:id="rId28"/>
    <p:sldId id="276" r:id="rId29"/>
    <p:sldId id="277" r:id="rId30"/>
    <p:sldId id="278" r:id="rId31"/>
    <p:sldId id="279" r:id="rId32"/>
    <p:sldId id="303" r:id="rId33"/>
    <p:sldId id="304" r:id="rId34"/>
    <p:sldId id="305" r:id="rId35"/>
    <p:sldId id="306" r:id="rId36"/>
    <p:sldId id="307" r:id="rId37"/>
    <p:sldId id="281" r:id="rId38"/>
    <p:sldId id="324" r:id="rId39"/>
    <p:sldId id="283" r:id="rId40"/>
    <p:sldId id="284" r:id="rId41"/>
    <p:sldId id="285" r:id="rId42"/>
    <p:sldId id="308" r:id="rId43"/>
    <p:sldId id="309" r:id="rId44"/>
    <p:sldId id="310" r:id="rId45"/>
    <p:sldId id="311" r:id="rId46"/>
    <p:sldId id="312" r:id="rId47"/>
    <p:sldId id="288" r:id="rId48"/>
    <p:sldId id="325" r:id="rId49"/>
    <p:sldId id="290" r:id="rId50"/>
    <p:sldId id="313" r:id="rId51"/>
    <p:sldId id="326" r:id="rId52"/>
    <p:sldId id="291" r:id="rId53"/>
    <p:sldId id="317" r:id="rId5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Spinnaker" panose="02020500000000000000" charset="0"/>
      <p:regular r:id="rId60"/>
    </p:embeddedFont>
    <p:embeddedFont>
      <p:font typeface="Roboto" panose="02020500000000000000" charset="0"/>
      <p:regular r:id="rId61"/>
      <p:bold r:id="rId62"/>
      <p:italic r:id="rId63"/>
      <p:boldItalic r:id="rId64"/>
    </p:embeddedFont>
    <p:embeddedFont>
      <p:font typeface="Space Mono" panose="02020500000000000000" charset="0"/>
      <p:regular r:id="rId65"/>
      <p:bold r:id="rId66"/>
      <p:italic r:id="rId67"/>
      <p:boldItalic r:id="rId68"/>
    </p:embeddedFont>
    <p:embeddedFont>
      <p:font typeface="DM Sans" panose="02020500000000000000" charset="0"/>
      <p:regular r:id="rId69"/>
      <p:bold r:id="rId70"/>
      <p:italic r:id="rId71"/>
      <p:boldItalic r:id="rId72"/>
    </p:embeddedFont>
    <p:embeddedFont>
      <p:font typeface="Raleway" panose="02020500000000000000" charset="0"/>
      <p:regular r:id="rId73"/>
      <p:bold r:id="rId74"/>
      <p:italic r:id="rId75"/>
      <p:boldItalic r:id="rId76"/>
    </p:embeddedFont>
    <p:embeddedFont>
      <p:font typeface="Mandali" panose="02020500000000000000" charset="0"/>
      <p:regular r:id="rId77"/>
    </p:embeddedFont>
    <p:embeddedFont>
      <p:font typeface="Bebas Neue" panose="02020500000000000000" charset="0"/>
      <p:regular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, Wai-leung Rex" initials="NWR" lastIdx="8" clrIdx="0">
    <p:extLst>
      <p:ext uri="{19B8F6BF-5375-455C-9EA6-DF929625EA0E}">
        <p15:presenceInfo xmlns:p15="http://schemas.microsoft.com/office/powerpoint/2012/main" userId="S-1-5-21-2637006528-1015924553-1750768987-79527" providerId="AD"/>
      </p:ext>
    </p:extLst>
  </p:cmAuthor>
  <p:cmAuthor id="2" name="CDO(TE)11" initials="WFW" lastIdx="7" clrIdx="1">
    <p:extLst>
      <p:ext uri="{19B8F6BF-5375-455C-9EA6-DF929625EA0E}">
        <p15:presenceInfo xmlns:p15="http://schemas.microsoft.com/office/powerpoint/2012/main" userId="CDO(TE)11" providerId="None"/>
      </p:ext>
    </p:extLst>
  </p:cmAuthor>
  <p:cmAuthor id="3" name="YU, Wai Mui Christina [SSC]" initials="YWMC[" lastIdx="1" clrIdx="2">
    <p:extLst>
      <p:ext uri="{19B8F6BF-5375-455C-9EA6-DF929625EA0E}">
        <p15:presenceInfo xmlns:p15="http://schemas.microsoft.com/office/powerpoint/2012/main" userId="S-1-5-21-362188173-1902112676-2242252349-84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0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D6B82-0D88-4558-86C4-4BA414C84BBF}" v="7" dt="2023-04-11T22:55:35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0" autoAdjust="0"/>
    <p:restoredTop sz="73054" autoAdjust="0"/>
  </p:normalViewPr>
  <p:slideViewPr>
    <p:cSldViewPr snapToGrid="0">
      <p:cViewPr varScale="1">
        <p:scale>
          <a:sx n="79" d="100"/>
          <a:sy n="79" d="100"/>
        </p:scale>
        <p:origin x="114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microsoft.com/office/2016/11/relationships/changesInfo" Target="changesInfos/changesInfo1.xml"/><Relationship Id="rId7" Type="http://schemas.openxmlformats.org/officeDocument/2006/relationships/slide" Target="slides/slide3.xml"/><Relationship Id="rId71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font" Target="fonts/font6.fntdata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7.fntdata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G, VIENNA 11291721" userId="30ae937a-bfbf-4a5a-96cc-bc2bf792c8d3" providerId="ADAL" clId="{45DD6B82-0D88-4558-86C4-4BA414C84BBF}"/>
    <pc:docChg chg="undo custSel addSld modSld sldOrd">
      <pc:chgData name="YUNG, VIENNA 11291721" userId="30ae937a-bfbf-4a5a-96cc-bc2bf792c8d3" providerId="ADAL" clId="{45DD6B82-0D88-4558-86C4-4BA414C84BBF}" dt="2023-04-11T23:07:02.633" v="342" actId="403"/>
      <pc:docMkLst>
        <pc:docMk/>
      </pc:docMkLst>
      <pc:sldChg chg="modSp mod">
        <pc:chgData name="YUNG, VIENNA 11291721" userId="30ae937a-bfbf-4a5a-96cc-bc2bf792c8d3" providerId="ADAL" clId="{45DD6B82-0D88-4558-86C4-4BA414C84BBF}" dt="2023-04-10T21:01:54.400" v="217" actId="20577"/>
        <pc:sldMkLst>
          <pc:docMk/>
          <pc:sldMk cId="0" sldId="262"/>
        </pc:sldMkLst>
        <pc:spChg chg="mod">
          <ac:chgData name="YUNG, VIENNA 11291721" userId="30ae937a-bfbf-4a5a-96cc-bc2bf792c8d3" providerId="ADAL" clId="{45DD6B82-0D88-4558-86C4-4BA414C84BBF}" dt="2023-04-10T21:01:54.400" v="217" actId="20577"/>
          <ac:spMkLst>
            <pc:docMk/>
            <pc:sldMk cId="0" sldId="262"/>
            <ac:spMk id="466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0T21:08:01.346" v="221" actId="1076"/>
        <pc:sldMkLst>
          <pc:docMk/>
          <pc:sldMk cId="0" sldId="263"/>
        </pc:sldMkLst>
        <pc:spChg chg="mod">
          <ac:chgData name="YUNG, VIENNA 11291721" userId="30ae937a-bfbf-4a5a-96cc-bc2bf792c8d3" providerId="ADAL" clId="{45DD6B82-0D88-4558-86C4-4BA414C84BBF}" dt="2023-04-10T21:08:01.346" v="221" actId="1076"/>
          <ac:spMkLst>
            <pc:docMk/>
            <pc:sldMk cId="0" sldId="263"/>
            <ac:spMk id="12" creationId="{923A25CE-0950-8DDA-5D3A-052A05C57F08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7:05.331" v="185" actId="2711"/>
        <pc:sldMkLst>
          <pc:docMk/>
          <pc:sldMk cId="0" sldId="269"/>
        </pc:sldMkLst>
        <pc:spChg chg="mod">
          <ac:chgData name="YUNG, VIENNA 11291721" userId="30ae937a-bfbf-4a5a-96cc-bc2bf792c8d3" providerId="ADAL" clId="{45DD6B82-0D88-4558-86C4-4BA414C84BBF}" dt="2023-04-10T20:07:05.331" v="185" actId="2711"/>
          <ac:spMkLst>
            <pc:docMk/>
            <pc:sldMk cId="0" sldId="269"/>
            <ac:spMk id="4" creationId="{D70303D3-0E2C-6326-9F19-4B1991F1AD0A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7:58.680" v="194" actId="1076"/>
        <pc:sldMkLst>
          <pc:docMk/>
          <pc:sldMk cId="0" sldId="276"/>
        </pc:sldMkLst>
        <pc:spChg chg="mod">
          <ac:chgData name="YUNG, VIENNA 11291721" userId="30ae937a-bfbf-4a5a-96cc-bc2bf792c8d3" providerId="ADAL" clId="{45DD6B82-0D88-4558-86C4-4BA414C84BBF}" dt="2023-04-10T20:07:50.238" v="192" actId="1076"/>
          <ac:spMkLst>
            <pc:docMk/>
            <pc:sldMk cId="0" sldId="276"/>
            <ac:spMk id="2" creationId="{519C4B50-EEB1-F97E-E0CD-9CEAC16E0314}"/>
          </ac:spMkLst>
        </pc:spChg>
        <pc:spChg chg="mod">
          <ac:chgData name="YUNG, VIENNA 11291721" userId="30ae937a-bfbf-4a5a-96cc-bc2bf792c8d3" providerId="ADAL" clId="{45DD6B82-0D88-4558-86C4-4BA414C84BBF}" dt="2023-04-10T20:07:58.680" v="194" actId="1076"/>
          <ac:spMkLst>
            <pc:docMk/>
            <pc:sldMk cId="0" sldId="276"/>
            <ac:spMk id="3" creationId="{D5899C2D-BEB5-7FE8-03FB-479D811F7E2D}"/>
          </ac:spMkLst>
        </pc:spChg>
        <pc:spChg chg="mod">
          <ac:chgData name="YUNG, VIENNA 11291721" userId="30ae937a-bfbf-4a5a-96cc-bc2bf792c8d3" providerId="ADAL" clId="{45DD6B82-0D88-4558-86C4-4BA414C84BBF}" dt="2023-04-10T20:07:45.480" v="191" actId="403"/>
          <ac:spMkLst>
            <pc:docMk/>
            <pc:sldMk cId="0" sldId="276"/>
            <ac:spMk id="571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1T14:39:19.884" v="225" actId="1076"/>
        <pc:sldMkLst>
          <pc:docMk/>
          <pc:sldMk cId="0" sldId="277"/>
        </pc:sldMkLst>
        <pc:spChg chg="mod">
          <ac:chgData name="YUNG, VIENNA 11291721" userId="30ae937a-bfbf-4a5a-96cc-bc2bf792c8d3" providerId="ADAL" clId="{45DD6B82-0D88-4558-86C4-4BA414C84BBF}" dt="2023-04-11T14:39:19.884" v="225" actId="1076"/>
          <ac:spMkLst>
            <pc:docMk/>
            <pc:sldMk cId="0" sldId="277"/>
            <ac:spMk id="578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1T14:42:44.836" v="237" actId="20577"/>
        <pc:sldMkLst>
          <pc:docMk/>
          <pc:sldMk cId="0" sldId="279"/>
        </pc:sldMkLst>
        <pc:spChg chg="mod">
          <ac:chgData name="YUNG, VIENNA 11291721" userId="30ae937a-bfbf-4a5a-96cc-bc2bf792c8d3" providerId="ADAL" clId="{45DD6B82-0D88-4558-86C4-4BA414C84BBF}" dt="2023-04-11T14:42:44.836" v="237" actId="20577"/>
          <ac:spMkLst>
            <pc:docMk/>
            <pc:sldMk cId="0" sldId="279"/>
            <ac:spMk id="591" creationId="{00000000-0000-0000-0000-000000000000}"/>
          </ac:spMkLst>
        </pc:spChg>
      </pc:sldChg>
      <pc:sldChg chg="delSp modSp mod delAnim">
        <pc:chgData name="YUNG, VIENNA 11291721" userId="30ae937a-bfbf-4a5a-96cc-bc2bf792c8d3" providerId="ADAL" clId="{45DD6B82-0D88-4558-86C4-4BA414C84BBF}" dt="2023-04-11T15:10:27.692" v="265" actId="1076"/>
        <pc:sldMkLst>
          <pc:docMk/>
          <pc:sldMk cId="0" sldId="281"/>
        </pc:sldMkLst>
        <pc:spChg chg="del">
          <ac:chgData name="YUNG, VIENNA 11291721" userId="30ae937a-bfbf-4a5a-96cc-bc2bf792c8d3" providerId="ADAL" clId="{45DD6B82-0D88-4558-86C4-4BA414C84BBF}" dt="2023-04-11T15:09:31.037" v="240" actId="478"/>
          <ac:spMkLst>
            <pc:docMk/>
            <pc:sldMk cId="0" sldId="281"/>
            <ac:spMk id="4" creationId="{D45957F1-A699-C4A1-63C0-EEEA37F381F0}"/>
          </ac:spMkLst>
        </pc:spChg>
        <pc:spChg chg="del">
          <ac:chgData name="YUNG, VIENNA 11291721" userId="30ae937a-bfbf-4a5a-96cc-bc2bf792c8d3" providerId="ADAL" clId="{45DD6B82-0D88-4558-86C4-4BA414C84BBF}" dt="2023-04-11T15:09:33.503" v="241" actId="478"/>
          <ac:spMkLst>
            <pc:docMk/>
            <pc:sldMk cId="0" sldId="281"/>
            <ac:spMk id="5" creationId="{B3A8F34F-75AB-A3DD-CAC0-53E6284CA373}"/>
          </ac:spMkLst>
        </pc:spChg>
        <pc:spChg chg="mod">
          <ac:chgData name="YUNG, VIENNA 11291721" userId="30ae937a-bfbf-4a5a-96cc-bc2bf792c8d3" providerId="ADAL" clId="{45DD6B82-0D88-4558-86C4-4BA414C84BBF}" dt="2023-04-11T15:09:16.235" v="238"/>
          <ac:spMkLst>
            <pc:docMk/>
            <pc:sldMk cId="0" sldId="281"/>
            <ac:spMk id="603" creationId="{00000000-0000-0000-0000-000000000000}"/>
          </ac:spMkLst>
        </pc:spChg>
        <pc:spChg chg="mod">
          <ac:chgData name="YUNG, VIENNA 11291721" userId="30ae937a-bfbf-4a5a-96cc-bc2bf792c8d3" providerId="ADAL" clId="{45DD6B82-0D88-4558-86C4-4BA414C84BBF}" dt="2023-04-11T15:10:27.692" v="265" actId="1076"/>
          <ac:spMkLst>
            <pc:docMk/>
            <pc:sldMk cId="0" sldId="281"/>
            <ac:spMk id="604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1T15:28:31.526" v="278" actId="20577"/>
        <pc:sldMkLst>
          <pc:docMk/>
          <pc:sldMk cId="0" sldId="283"/>
        </pc:sldMkLst>
        <pc:spChg chg="mod">
          <ac:chgData name="YUNG, VIENNA 11291721" userId="30ae937a-bfbf-4a5a-96cc-bc2bf792c8d3" providerId="ADAL" clId="{45DD6B82-0D88-4558-86C4-4BA414C84BBF}" dt="2023-04-11T15:28:31.526" v="278" actId="20577"/>
          <ac:spMkLst>
            <pc:docMk/>
            <pc:sldMk cId="0" sldId="283"/>
            <ac:spMk id="618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8:22.071" v="197" actId="403"/>
        <pc:sldMkLst>
          <pc:docMk/>
          <pc:sldMk cId="0" sldId="284"/>
        </pc:sldMkLst>
        <pc:spChg chg="mod">
          <ac:chgData name="YUNG, VIENNA 11291721" userId="30ae937a-bfbf-4a5a-96cc-bc2bf792c8d3" providerId="ADAL" clId="{45DD6B82-0D88-4558-86C4-4BA414C84BBF}" dt="2023-04-10T20:08:22.071" v="197" actId="403"/>
          <ac:spMkLst>
            <pc:docMk/>
            <pc:sldMk cId="0" sldId="284"/>
            <ac:spMk id="624" creationId="{00000000-0000-0000-0000-000000000000}"/>
          </ac:spMkLst>
        </pc:spChg>
      </pc:sldChg>
      <pc:sldChg chg="ord">
        <pc:chgData name="YUNG, VIENNA 11291721" userId="30ae937a-bfbf-4a5a-96cc-bc2bf792c8d3" providerId="ADAL" clId="{45DD6B82-0D88-4558-86C4-4BA414C84BBF}" dt="2023-04-11T22:22:35.225" v="287"/>
        <pc:sldMkLst>
          <pc:docMk/>
          <pc:sldMk cId="0" sldId="290"/>
        </pc:sldMkLst>
      </pc:sldChg>
      <pc:sldChg chg="modSp mod">
        <pc:chgData name="YUNG, VIENNA 11291721" userId="30ae937a-bfbf-4a5a-96cc-bc2bf792c8d3" providerId="ADAL" clId="{45DD6B82-0D88-4558-86C4-4BA414C84BBF}" dt="2023-04-11T11:10:45.805" v="223" actId="1076"/>
        <pc:sldMkLst>
          <pc:docMk/>
          <pc:sldMk cId="1861535070" sldId="301"/>
        </pc:sldMkLst>
        <pc:spChg chg="mod">
          <ac:chgData name="YUNG, VIENNA 11291721" userId="30ae937a-bfbf-4a5a-96cc-bc2bf792c8d3" providerId="ADAL" clId="{45DD6B82-0D88-4558-86C4-4BA414C84BBF}" dt="2023-04-11T11:10:45.805" v="223" actId="1076"/>
          <ac:spMkLst>
            <pc:docMk/>
            <pc:sldMk cId="1861535070" sldId="301"/>
            <ac:spMk id="5" creationId="{F708618E-F535-0D5E-9EB3-F5EAAF7CA8C7}"/>
          </ac:spMkLst>
        </pc:spChg>
        <pc:spChg chg="mod">
          <ac:chgData name="YUNG, VIENNA 11291721" userId="30ae937a-bfbf-4a5a-96cc-bc2bf792c8d3" providerId="ADAL" clId="{45DD6B82-0D88-4558-86C4-4BA414C84BBF}" dt="2023-04-10T20:07:26.901" v="188" actId="403"/>
          <ac:spMkLst>
            <pc:docMk/>
            <pc:sldMk cId="1861535070" sldId="301"/>
            <ac:spMk id="6" creationId="{6147C21B-462B-3797-6356-83D4A3859797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8:14.653" v="196" actId="403"/>
        <pc:sldMkLst>
          <pc:docMk/>
          <pc:sldMk cId="4140534" sldId="307"/>
        </pc:sldMkLst>
        <pc:spChg chg="mod">
          <ac:chgData name="YUNG, VIENNA 11291721" userId="30ae937a-bfbf-4a5a-96cc-bc2bf792c8d3" providerId="ADAL" clId="{45DD6B82-0D88-4558-86C4-4BA414C84BBF}" dt="2023-04-10T20:08:14.653" v="196" actId="403"/>
          <ac:spMkLst>
            <pc:docMk/>
            <pc:sldMk cId="4140534" sldId="307"/>
            <ac:spMk id="9" creationId="{ED24C225-E1C4-9902-E5F0-A26CC15408BD}"/>
          </ac:spMkLst>
        </pc:spChg>
      </pc:sldChg>
      <pc:sldChg chg="modSp mod">
        <pc:chgData name="YUNG, VIENNA 11291721" userId="30ae937a-bfbf-4a5a-96cc-bc2bf792c8d3" providerId="ADAL" clId="{45DD6B82-0D88-4558-86C4-4BA414C84BBF}" dt="2023-04-11T15:37:35.878" v="285" actId="20577"/>
        <pc:sldMkLst>
          <pc:docMk/>
          <pc:sldMk cId="1772889514" sldId="308"/>
        </pc:sldMkLst>
        <pc:spChg chg="mod">
          <ac:chgData name="YUNG, VIENNA 11291721" userId="30ae937a-bfbf-4a5a-96cc-bc2bf792c8d3" providerId="ADAL" clId="{45DD6B82-0D88-4558-86C4-4BA414C84BBF}" dt="2023-04-11T15:37:35.878" v="285" actId="20577"/>
          <ac:spMkLst>
            <pc:docMk/>
            <pc:sldMk cId="1772889514" sldId="308"/>
            <ac:spMk id="3" creationId="{272589A9-42EE-5FCF-C2B4-A8FA5D5B9CD8}"/>
          </ac:spMkLst>
        </pc:spChg>
      </pc:sldChg>
      <pc:sldChg chg="modSp mod">
        <pc:chgData name="YUNG, VIENNA 11291721" userId="30ae937a-bfbf-4a5a-96cc-bc2bf792c8d3" providerId="ADAL" clId="{45DD6B82-0D88-4558-86C4-4BA414C84BBF}" dt="2023-04-11T22:25:06.434" v="299" actId="403"/>
        <pc:sldMkLst>
          <pc:docMk/>
          <pc:sldMk cId="3589792473" sldId="313"/>
        </pc:sldMkLst>
        <pc:spChg chg="mod">
          <ac:chgData name="YUNG, VIENNA 11291721" userId="30ae937a-bfbf-4a5a-96cc-bc2bf792c8d3" providerId="ADAL" clId="{45DD6B82-0D88-4558-86C4-4BA414C84BBF}" dt="2023-04-11T22:25:06.434" v="299" actId="403"/>
          <ac:spMkLst>
            <pc:docMk/>
            <pc:sldMk cId="3589792473" sldId="313"/>
            <ac:spMk id="660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7:16.117" v="187" actId="2711"/>
        <pc:sldMkLst>
          <pc:docMk/>
          <pc:sldMk cId="0" sldId="314"/>
        </pc:sldMkLst>
        <pc:spChg chg="mod">
          <ac:chgData name="YUNG, VIENNA 11291721" userId="30ae937a-bfbf-4a5a-96cc-bc2bf792c8d3" providerId="ADAL" clId="{45DD6B82-0D88-4558-86C4-4BA414C84BBF}" dt="2023-04-10T20:07:16.117" v="187" actId="2711"/>
          <ac:spMkLst>
            <pc:docMk/>
            <pc:sldMk cId="0" sldId="314"/>
            <ac:spMk id="10" creationId="{AB426233-16C4-2713-6322-8B31F95BF3D9}"/>
          </ac:spMkLst>
        </pc:spChg>
      </pc:sldChg>
      <pc:sldChg chg="modSp mod">
        <pc:chgData name="YUNG, VIENNA 11291721" userId="30ae937a-bfbf-4a5a-96cc-bc2bf792c8d3" providerId="ADAL" clId="{45DD6B82-0D88-4558-86C4-4BA414C84BBF}" dt="2023-04-10T20:06:25.229" v="182" actId="1076"/>
        <pc:sldMkLst>
          <pc:docMk/>
          <pc:sldMk cId="156839553" sldId="315"/>
        </pc:sldMkLst>
        <pc:spChg chg="mod">
          <ac:chgData name="YUNG, VIENNA 11291721" userId="30ae937a-bfbf-4a5a-96cc-bc2bf792c8d3" providerId="ADAL" clId="{45DD6B82-0D88-4558-86C4-4BA414C84BBF}" dt="2023-04-10T20:06:25.229" v="182" actId="1076"/>
          <ac:spMkLst>
            <pc:docMk/>
            <pc:sldMk cId="156839553" sldId="315"/>
            <ac:spMk id="453" creationId="{00000000-0000-0000-0000-000000000000}"/>
          </ac:spMkLst>
        </pc:spChg>
        <pc:spChg chg="mod">
          <ac:chgData name="YUNG, VIENNA 11291721" userId="30ae937a-bfbf-4a5a-96cc-bc2bf792c8d3" providerId="ADAL" clId="{45DD6B82-0D88-4558-86C4-4BA414C84BBF}" dt="2023-04-10T20:06:19.414" v="181" actId="1076"/>
          <ac:spMkLst>
            <pc:docMk/>
            <pc:sldMk cId="156839553" sldId="315"/>
            <ac:spMk id="454" creationId="{00000000-0000-0000-0000-000000000000}"/>
          </ac:spMkLst>
        </pc:spChg>
      </pc:sldChg>
      <pc:sldChg chg="modSp mod">
        <pc:chgData name="YUNG, VIENNA 11291721" userId="30ae937a-bfbf-4a5a-96cc-bc2bf792c8d3" providerId="ADAL" clId="{45DD6B82-0D88-4558-86C4-4BA414C84BBF}" dt="2023-04-11T22:55:44.517" v="336" actId="115"/>
        <pc:sldMkLst>
          <pc:docMk/>
          <pc:sldMk cId="2782785439" sldId="317"/>
        </pc:sldMkLst>
        <pc:spChg chg="mod">
          <ac:chgData name="YUNG, VIENNA 11291721" userId="30ae937a-bfbf-4a5a-96cc-bc2bf792c8d3" providerId="ADAL" clId="{45DD6B82-0D88-4558-86C4-4BA414C84BBF}" dt="2023-04-11T22:55:44.517" v="336" actId="115"/>
          <ac:spMkLst>
            <pc:docMk/>
            <pc:sldMk cId="2782785439" sldId="317"/>
            <ac:spMk id="5" creationId="{0343AA29-234C-423C-8B1A-1A6F7E10201A}"/>
          </ac:spMkLst>
        </pc:spChg>
      </pc:sldChg>
      <pc:sldChg chg="modSp mod">
        <pc:chgData name="YUNG, VIENNA 11291721" userId="30ae937a-bfbf-4a5a-96cc-bc2bf792c8d3" providerId="ADAL" clId="{45DD6B82-0D88-4558-86C4-4BA414C84BBF}" dt="2023-04-11T23:07:02.633" v="342" actId="403"/>
        <pc:sldMkLst>
          <pc:docMk/>
          <pc:sldMk cId="0" sldId="318"/>
        </pc:sldMkLst>
        <pc:spChg chg="mod">
          <ac:chgData name="YUNG, VIENNA 11291721" userId="30ae937a-bfbf-4a5a-96cc-bc2bf792c8d3" providerId="ADAL" clId="{45DD6B82-0D88-4558-86C4-4BA414C84BBF}" dt="2023-04-11T23:06:43.217" v="338" actId="1076"/>
          <ac:spMkLst>
            <pc:docMk/>
            <pc:sldMk cId="0" sldId="318"/>
            <ac:spMk id="415" creationId="{00000000-0000-0000-0000-000000000000}"/>
          </ac:spMkLst>
        </pc:spChg>
        <pc:spChg chg="mod">
          <ac:chgData name="YUNG, VIENNA 11291721" userId="30ae937a-bfbf-4a5a-96cc-bc2bf792c8d3" providerId="ADAL" clId="{45DD6B82-0D88-4558-86C4-4BA414C84BBF}" dt="2023-04-11T23:07:02.226" v="341" actId="403"/>
          <ac:spMkLst>
            <pc:docMk/>
            <pc:sldMk cId="0" sldId="318"/>
            <ac:spMk id="425" creationId="{00000000-0000-0000-0000-000000000000}"/>
          </ac:spMkLst>
        </pc:spChg>
        <pc:spChg chg="mod">
          <ac:chgData name="YUNG, VIENNA 11291721" userId="30ae937a-bfbf-4a5a-96cc-bc2bf792c8d3" providerId="ADAL" clId="{45DD6B82-0D88-4558-86C4-4BA414C84BBF}" dt="2023-04-11T23:07:02.633" v="342" actId="403"/>
          <ac:spMkLst>
            <pc:docMk/>
            <pc:sldMk cId="0" sldId="318"/>
            <ac:spMk id="435" creationId="{00000000-0000-0000-0000-000000000000}"/>
          </ac:spMkLst>
        </pc:spChg>
      </pc:sldChg>
      <pc:sldChg chg="modSp add mod">
        <pc:chgData name="YUNG, VIENNA 11291721" userId="30ae937a-bfbf-4a5a-96cc-bc2bf792c8d3" providerId="ADAL" clId="{45DD6B82-0D88-4558-86C4-4BA414C84BBF}" dt="2023-04-11T22:25:21.101" v="300" actId="403"/>
        <pc:sldMkLst>
          <pc:docMk/>
          <pc:sldMk cId="1049607245" sldId="326"/>
        </pc:sldMkLst>
        <pc:spChg chg="mod">
          <ac:chgData name="YUNG, VIENNA 11291721" userId="30ae937a-bfbf-4a5a-96cc-bc2bf792c8d3" providerId="ADAL" clId="{45DD6B82-0D88-4558-86C4-4BA414C84BBF}" dt="2023-04-11T22:25:21.101" v="300" actId="403"/>
          <ac:spMkLst>
            <pc:docMk/>
            <pc:sldMk cId="1049607245" sldId="326"/>
            <ac:spMk id="660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1T10:25:03.535" idx="2">
    <p:pos x="10" y="10"/>
    <p:text>Provide source of information in APA format.</p:text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cc39a7f96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cc39a7f96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cc39a7f9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cc39a7f9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491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cc39a7f9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1cc39a7f96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cc383f8cbe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cc383f8cbe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cc383f8cbe_0_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cc383f8cbe_0_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cc383f8cbe_0_1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cc383f8cbe_0_1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cc383f8cbe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cc383f8cbe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cc383f8cbe_0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1cc383f8cbe_0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c383f8cbe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cc383f8cbe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cc383f8cbe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1cc383f8cbe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70c8aa450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70c8aa450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cc383f8cbe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cc383f8cbe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cc383f8cbe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cc383f8cbe_0_1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1cc383f8cbe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1cc383f8cbe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c79c0b2ea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c79c0b2ea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1cc383f8cbe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1cc383f8cbe_0_1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cc383f8cbe_0_1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1cc383f8cbe_0_1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cc383f8cbe_0_1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cc383f8cbe_0_1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cc383f8cb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cc383f8cb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1cc383f8cbe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1cc383f8cbe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054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c79c0b2ea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c79c0b2ea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70c8aa450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70c8aa450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cc383f8cbe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cc383f8cbe_0_1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cc383f8cbe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cc383f8cbe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cc383f8cbe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cc383f8cbe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cc383f8cbe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cc383f8cbe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1867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1c79c0b2ea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1c79c0b2ea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27fc0f3e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27fc0f3e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c383f8cbe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c383f8cbe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1cc383f8cbe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1cc383f8cbe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cc383f8cbe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cc383f8cbe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cc383f8cbe_0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cc383f8cbe_0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cc383f8cbe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cc383f8cbe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64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43400" y="-1442525"/>
            <a:ext cx="12563875" cy="7484975"/>
            <a:chOff x="-1343400" y="-1442525"/>
            <a:chExt cx="12563875" cy="7484975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343400" y="-1442525"/>
              <a:ext cx="12563875" cy="7484975"/>
              <a:chOff x="-1343400" y="-1442525"/>
              <a:chExt cx="12563875" cy="7484975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987349" y="3024590"/>
                <a:ext cx="1507140" cy="3693660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10800000" flipH="1">
                <a:off x="-1343400" y="2828906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" name="Google Shape;14;p2"/>
              <p:cNvSpPr/>
              <p:nvPr/>
            </p:nvSpPr>
            <p:spPr>
              <a:xfrm>
                <a:off x="3837875" y="6764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8" name="Google Shape;18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1"/>
          <p:cNvGrpSpPr/>
          <p:nvPr/>
        </p:nvGrpSpPr>
        <p:grpSpPr>
          <a:xfrm>
            <a:off x="-1241314" y="-1178648"/>
            <a:ext cx="12681632" cy="7011223"/>
            <a:chOff x="-1241314" y="-1178648"/>
            <a:chExt cx="12681632" cy="7011223"/>
          </a:xfrm>
        </p:grpSpPr>
        <p:grpSp>
          <p:nvGrpSpPr>
            <p:cNvPr id="136" name="Google Shape;136;p11"/>
            <p:cNvGrpSpPr/>
            <p:nvPr/>
          </p:nvGrpSpPr>
          <p:grpSpPr>
            <a:xfrm flipH="1">
              <a:off x="-1241314" y="-1178648"/>
              <a:ext cx="12681632" cy="7011223"/>
              <a:chOff x="-2040622" y="-1178648"/>
              <a:chExt cx="12681632" cy="7011223"/>
            </a:xfrm>
          </p:grpSpPr>
          <p:sp>
            <p:nvSpPr>
              <p:cNvPr id="137" name="Google Shape;137;p11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11"/>
              <p:cNvGrpSpPr/>
              <p:nvPr/>
            </p:nvGrpSpPr>
            <p:grpSpPr>
              <a:xfrm>
                <a:off x="-159250" y="-108756"/>
                <a:ext cx="3580675" cy="5844088"/>
                <a:chOff x="-159250" y="-108756"/>
                <a:chExt cx="3580675" cy="5844088"/>
              </a:xfrm>
            </p:grpSpPr>
            <p:sp>
              <p:nvSpPr>
                <p:cNvPr id="139" name="Google Shape;139;p11"/>
                <p:cNvSpPr/>
                <p:nvPr/>
              </p:nvSpPr>
              <p:spPr>
                <a:xfrm rot="10800000" flipH="1">
                  <a:off x="-1216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1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" name="Google Shape;141;p11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1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" name="Google Shape;143;p11"/>
              <p:cNvSpPr/>
              <p:nvPr/>
            </p:nvSpPr>
            <p:spPr>
              <a:xfrm rot="-549993">
                <a:off x="5646721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44" name="Google Shape;144;p11"/>
            <p:cNvGrpSpPr/>
            <p:nvPr/>
          </p:nvGrpSpPr>
          <p:grpSpPr>
            <a:xfrm>
              <a:off x="271342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145" name="Google Shape;145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8" name="Google Shape;148;p11"/>
            <p:cNvGrpSpPr/>
            <p:nvPr/>
          </p:nvGrpSpPr>
          <p:grpSpPr>
            <a:xfrm>
              <a:off x="195142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49" name="Google Shape;149;p11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11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11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2" name="Google Shape;152;p11"/>
          <p:cNvSpPr txBox="1">
            <a:spLocks noGrp="1"/>
          </p:cNvSpPr>
          <p:nvPr>
            <p:ph type="title" hasCustomPrompt="1"/>
          </p:nvPr>
        </p:nvSpPr>
        <p:spPr>
          <a:xfrm>
            <a:off x="1784088" y="1383450"/>
            <a:ext cx="5575800" cy="18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1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pinnaker"/>
              <a:buNone/>
              <a:defRPr sz="1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1"/>
          <p:cNvSpPr txBox="1">
            <a:spLocks noGrp="1"/>
          </p:cNvSpPr>
          <p:nvPr>
            <p:ph type="subTitle" idx="1"/>
          </p:nvPr>
        </p:nvSpPr>
        <p:spPr>
          <a:xfrm>
            <a:off x="1784113" y="3357150"/>
            <a:ext cx="55758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3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157" name="Google Shape;157;p13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158" name="Google Shape;158;p13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161" name="Google Shape;161;p13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162" name="Google Shape;162;p13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3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3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65" name="Google Shape;165;p13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166" name="Google Shape;166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9" name="Google Shape;169;p13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70" name="Google Shape;170;p1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1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1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1"/>
          </p:nvPr>
        </p:nvSpPr>
        <p:spPr>
          <a:xfrm>
            <a:off x="1024800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2"/>
          </p:nvPr>
        </p:nvSpPr>
        <p:spPr>
          <a:xfrm>
            <a:off x="4172925" y="23093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3"/>
          </p:nvPr>
        </p:nvSpPr>
        <p:spPr>
          <a:xfrm>
            <a:off x="1024800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4"/>
          </p:nvPr>
        </p:nvSpPr>
        <p:spPr>
          <a:xfrm>
            <a:off x="4172925" y="3895175"/>
            <a:ext cx="281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5" hasCustomPrompt="1"/>
          </p:nvPr>
        </p:nvSpPr>
        <p:spPr>
          <a:xfrm>
            <a:off x="1024800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6" hasCustomPrompt="1"/>
          </p:nvPr>
        </p:nvSpPr>
        <p:spPr>
          <a:xfrm>
            <a:off x="1024800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7" hasCustomPrompt="1"/>
          </p:nvPr>
        </p:nvSpPr>
        <p:spPr>
          <a:xfrm>
            <a:off x="4172927" y="1460975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8" hasCustomPrompt="1"/>
          </p:nvPr>
        </p:nvSpPr>
        <p:spPr>
          <a:xfrm>
            <a:off x="4172927" y="3046788"/>
            <a:ext cx="8985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Spinnaker"/>
              <a:buNone/>
              <a:defRPr sz="3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9"/>
          </p:nvPr>
        </p:nvSpPr>
        <p:spPr>
          <a:xfrm>
            <a:off x="1024800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13"/>
          </p:nvPr>
        </p:nvSpPr>
        <p:spPr>
          <a:xfrm>
            <a:off x="4172927" y="197557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14"/>
          </p:nvPr>
        </p:nvSpPr>
        <p:spPr>
          <a:xfrm>
            <a:off x="1024800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5"/>
          </p:nvPr>
        </p:nvSpPr>
        <p:spPr>
          <a:xfrm>
            <a:off x="4172927" y="3561458"/>
            <a:ext cx="28188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innaker"/>
              <a:buNone/>
              <a:defRPr sz="24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4"/>
          <p:cNvGrpSpPr/>
          <p:nvPr/>
        </p:nvGrpSpPr>
        <p:grpSpPr>
          <a:xfrm>
            <a:off x="-1901713" y="-2013025"/>
            <a:ext cx="12274806" cy="10233025"/>
            <a:chOff x="-1901713" y="-2013025"/>
            <a:chExt cx="12274806" cy="10233025"/>
          </a:xfrm>
        </p:grpSpPr>
        <p:grpSp>
          <p:nvGrpSpPr>
            <p:cNvPr id="188" name="Google Shape;188;p14"/>
            <p:cNvGrpSpPr/>
            <p:nvPr/>
          </p:nvGrpSpPr>
          <p:grpSpPr>
            <a:xfrm>
              <a:off x="-1901713" y="-2013025"/>
              <a:ext cx="11201838" cy="10233025"/>
              <a:chOff x="-1901713" y="-2013025"/>
              <a:chExt cx="11201838" cy="10233025"/>
            </a:xfrm>
          </p:grpSpPr>
          <p:sp>
            <p:nvSpPr>
              <p:cNvPr id="189" name="Google Shape;189;p14"/>
              <p:cNvSpPr/>
              <p:nvPr/>
            </p:nvSpPr>
            <p:spPr>
              <a:xfrm>
                <a:off x="-315950" y="-61857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4"/>
              <p:cNvSpPr/>
              <p:nvPr/>
            </p:nvSpPr>
            <p:spPr>
              <a:xfrm>
                <a:off x="270633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4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2" name="Google Shape;192;p14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193" name="Google Shape;193;p14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14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14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6" name="Google Shape;196;p14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197" name="Google Shape;197;p14"/>
            <p:cNvSpPr/>
            <p:nvPr/>
          </p:nvSpPr>
          <p:spPr>
            <a:xfrm rot="4615608">
              <a:off x="5817436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8" name="Google Shape;198;p14"/>
          <p:cNvSpPr txBox="1">
            <a:spLocks noGrp="1"/>
          </p:cNvSpPr>
          <p:nvPr>
            <p:ph type="subTitle" idx="1"/>
          </p:nvPr>
        </p:nvSpPr>
        <p:spPr>
          <a:xfrm>
            <a:off x="1094563" y="1760125"/>
            <a:ext cx="69549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94538" y="3256175"/>
            <a:ext cx="6954900" cy="4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15"/>
          <p:cNvGrpSpPr/>
          <p:nvPr/>
        </p:nvGrpSpPr>
        <p:grpSpPr>
          <a:xfrm>
            <a:off x="-1114800" y="-1968754"/>
            <a:ext cx="12236825" cy="7898544"/>
            <a:chOff x="-1114800" y="-1968754"/>
            <a:chExt cx="12236825" cy="7898544"/>
          </a:xfrm>
        </p:grpSpPr>
        <p:sp>
          <p:nvSpPr>
            <p:cNvPr id="202" name="Google Shape;202;p15"/>
            <p:cNvSpPr/>
            <p:nvPr/>
          </p:nvSpPr>
          <p:spPr>
            <a:xfrm rot="5400000">
              <a:off x="987349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10800000" flipH="1">
              <a:off x="-1114800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rot="-3190281">
              <a:off x="7091536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6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08" name="Google Shape;208;p16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2" name="Google Shape;212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7"/>
          <p:cNvGrpSpPr/>
          <p:nvPr/>
        </p:nvGrpSpPr>
        <p:grpSpPr>
          <a:xfrm>
            <a:off x="-1876800" y="-1968754"/>
            <a:ext cx="12236825" cy="7898544"/>
            <a:chOff x="-1876800" y="-1968754"/>
            <a:chExt cx="12236825" cy="7898544"/>
          </a:xfrm>
        </p:grpSpPr>
        <p:sp>
          <p:nvSpPr>
            <p:cNvPr id="215" name="Google Shape;215;p17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rot="3190281" flipH="1">
              <a:off x="-132395" y="-21559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8"/>
          <p:cNvGrpSpPr/>
          <p:nvPr/>
        </p:nvGrpSpPr>
        <p:grpSpPr>
          <a:xfrm flipH="1">
            <a:off x="-2345420" y="-1586931"/>
            <a:ext cx="12858695" cy="7257081"/>
            <a:chOff x="-1665150" y="-1586931"/>
            <a:chExt cx="12858695" cy="7257081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-1665150" y="2304450"/>
              <a:ext cx="4756725" cy="3365700"/>
              <a:chOff x="-1665150" y="2304450"/>
              <a:chExt cx="4756725" cy="3365700"/>
            </a:xfrm>
          </p:grpSpPr>
          <p:sp>
            <p:nvSpPr>
              <p:cNvPr id="223" name="Google Shape;223;p18"/>
              <p:cNvSpPr/>
              <p:nvPr/>
            </p:nvSpPr>
            <p:spPr>
              <a:xfrm flipH="1">
                <a:off x="-133661" y="4459676"/>
                <a:ext cx="1934537" cy="784022"/>
              </a:xfrm>
              <a:custGeom>
                <a:avLst/>
                <a:gdLst/>
                <a:ahLst/>
                <a:cxnLst/>
                <a:rect l="l" t="t" r="r" b="b"/>
                <a:pathLst>
                  <a:path w="142665" h="60263" extrusionOk="0">
                    <a:moveTo>
                      <a:pt x="142664" y="60262"/>
                    </a:moveTo>
                    <a:lnTo>
                      <a:pt x="142664" y="1"/>
                    </a:lnTo>
                    <a:cubicBezTo>
                      <a:pt x="118976" y="39613"/>
                      <a:pt x="31678" y="15334"/>
                      <a:pt x="0" y="602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-1665150" y="23044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25" name="Google Shape;225;p18"/>
            <p:cNvGrpSpPr/>
            <p:nvPr/>
          </p:nvGrpSpPr>
          <p:grpSpPr>
            <a:xfrm>
              <a:off x="5605148" y="-1586931"/>
              <a:ext cx="5588397" cy="6923365"/>
              <a:chOff x="5605148" y="-1586931"/>
              <a:chExt cx="5588397" cy="6923365"/>
            </a:xfrm>
          </p:grpSpPr>
          <p:sp>
            <p:nvSpPr>
              <p:cNvPr id="226" name="Google Shape;226;p18"/>
              <p:cNvSpPr/>
              <p:nvPr/>
            </p:nvSpPr>
            <p:spPr>
              <a:xfrm>
                <a:off x="7048673" y="1996850"/>
                <a:ext cx="4012576" cy="3339584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8"/>
              <p:cNvSpPr/>
              <p:nvPr/>
            </p:nvSpPr>
            <p:spPr>
              <a:xfrm flipH="1">
                <a:off x="5605150" y="-290950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8"/>
              <p:cNvSpPr/>
              <p:nvPr/>
            </p:nvSpPr>
            <p:spPr>
              <a:xfrm rot="-2827896" flipH="1">
                <a:off x="7256287" y="-1628740"/>
                <a:ext cx="2286118" cy="5502814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29" name="Google Shape;229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 idx="2" hasCustomPrompt="1"/>
          </p:nvPr>
        </p:nvSpPr>
        <p:spPr>
          <a:xfrm>
            <a:off x="1418188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3" hasCustomPrompt="1"/>
          </p:nvPr>
        </p:nvSpPr>
        <p:spPr>
          <a:xfrm>
            <a:off x="4013100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 idx="4" hasCustomPrompt="1"/>
          </p:nvPr>
        </p:nvSpPr>
        <p:spPr>
          <a:xfrm>
            <a:off x="6608013" y="2109776"/>
            <a:ext cx="1117800" cy="4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Spinnaker"/>
              <a:buNone/>
              <a:defRPr sz="22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1"/>
          </p:nvPr>
        </p:nvSpPr>
        <p:spPr>
          <a:xfrm>
            <a:off x="831688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subTitle" idx="5"/>
          </p:nvPr>
        </p:nvSpPr>
        <p:spPr>
          <a:xfrm>
            <a:off x="3426600" y="3716987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6"/>
          </p:nvPr>
        </p:nvSpPr>
        <p:spPr>
          <a:xfrm>
            <a:off x="6021513" y="3716965"/>
            <a:ext cx="22908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subTitle" idx="7"/>
          </p:nvPr>
        </p:nvSpPr>
        <p:spPr>
          <a:xfrm>
            <a:off x="831688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7" name="Google Shape;237;p18"/>
          <p:cNvSpPr txBox="1">
            <a:spLocks noGrp="1"/>
          </p:cNvSpPr>
          <p:nvPr>
            <p:ph type="subTitle" idx="8"/>
          </p:nvPr>
        </p:nvSpPr>
        <p:spPr>
          <a:xfrm>
            <a:off x="3426600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38" name="Google Shape;238;p18"/>
          <p:cNvSpPr txBox="1">
            <a:spLocks noGrp="1"/>
          </p:cNvSpPr>
          <p:nvPr>
            <p:ph type="subTitle" idx="9"/>
          </p:nvPr>
        </p:nvSpPr>
        <p:spPr>
          <a:xfrm>
            <a:off x="6021513" y="3363038"/>
            <a:ext cx="2290800" cy="43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9"/>
          <p:cNvGrpSpPr/>
          <p:nvPr/>
        </p:nvGrpSpPr>
        <p:grpSpPr>
          <a:xfrm rot="10800000">
            <a:off x="-2419588" y="-1955297"/>
            <a:ext cx="12443150" cy="8117960"/>
            <a:chOff x="-704800" y="-1677934"/>
            <a:chExt cx="12443150" cy="8117960"/>
          </a:xfrm>
        </p:grpSpPr>
        <p:grpSp>
          <p:nvGrpSpPr>
            <p:cNvPr id="241" name="Google Shape;241;p19"/>
            <p:cNvGrpSpPr/>
            <p:nvPr/>
          </p:nvGrpSpPr>
          <p:grpSpPr>
            <a:xfrm>
              <a:off x="-704800" y="-1677934"/>
              <a:ext cx="2962036" cy="7455208"/>
              <a:chOff x="-704800" y="-1677934"/>
              <a:chExt cx="2962036" cy="7455208"/>
            </a:xfrm>
          </p:grpSpPr>
          <p:sp>
            <p:nvSpPr>
              <p:cNvPr id="242" name="Google Shape;242;p1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9"/>
              <p:cNvSpPr/>
              <p:nvPr/>
            </p:nvSpPr>
            <p:spPr>
              <a:xfrm rot="-434621">
                <a:off x="-366963" y="151692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45" name="Google Shape;245;p19"/>
            <p:cNvGrpSpPr/>
            <p:nvPr/>
          </p:nvGrpSpPr>
          <p:grpSpPr>
            <a:xfrm>
              <a:off x="5145975" y="-1438300"/>
              <a:ext cx="6592375" cy="7878326"/>
              <a:chOff x="5145975" y="-1438300"/>
              <a:chExt cx="6592375" cy="7878326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5743850" y="-14383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ubTitle" idx="1"/>
          </p:nvPr>
        </p:nvSpPr>
        <p:spPr>
          <a:xfrm>
            <a:off x="2099375" y="3952025"/>
            <a:ext cx="4945200" cy="5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51" name="Google Shape;251;p19"/>
          <p:cNvGrpSpPr/>
          <p:nvPr/>
        </p:nvGrpSpPr>
        <p:grpSpPr>
          <a:xfrm>
            <a:off x="271345" y="4308580"/>
            <a:ext cx="883759" cy="600001"/>
            <a:chOff x="-3966800" y="-2580100"/>
            <a:chExt cx="1127675" cy="765600"/>
          </a:xfrm>
        </p:grpSpPr>
        <p:cxnSp>
          <p:nvCxnSpPr>
            <p:cNvPr id="252" name="Google Shape;252;p1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20"/>
          <p:cNvGrpSpPr/>
          <p:nvPr/>
        </p:nvGrpSpPr>
        <p:grpSpPr>
          <a:xfrm>
            <a:off x="-1241314" y="-1178648"/>
            <a:ext cx="5231995" cy="4080365"/>
            <a:chOff x="-1241314" y="-1178648"/>
            <a:chExt cx="5231995" cy="4080365"/>
          </a:xfrm>
        </p:grpSpPr>
        <p:sp>
          <p:nvSpPr>
            <p:cNvPr id="257" name="Google Shape;257;p20"/>
            <p:cNvSpPr/>
            <p:nvPr/>
          </p:nvSpPr>
          <p:spPr>
            <a:xfrm rot="5400000" flipH="1">
              <a:off x="-470384" y="-26660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 rot="549993" flipH="1">
              <a:off x="-1003608" y="-821265"/>
              <a:ext cx="4756583" cy="3365600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9" name="Google Shape;259;p20"/>
            <p:cNvCxnSpPr/>
            <p:nvPr/>
          </p:nvCxnSpPr>
          <p:spPr>
            <a:xfrm>
              <a:off x="331114" y="239505"/>
              <a:ext cx="600000" cy="600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0"/>
            <p:cNvCxnSpPr/>
            <p:nvPr/>
          </p:nvCxnSpPr>
          <p:spPr>
            <a:xfrm>
              <a:off x="670985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0"/>
            <p:cNvCxnSpPr/>
            <p:nvPr/>
          </p:nvCxnSpPr>
          <p:spPr>
            <a:xfrm>
              <a:off x="195142" y="335547"/>
              <a:ext cx="408000" cy="408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713225" y="2213027"/>
            <a:ext cx="4592700" cy="170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Space Mono"/>
              <a:buNone/>
              <a:defRPr>
                <a:latin typeface="Space Mono"/>
                <a:ea typeface="Space Mono"/>
                <a:cs typeface="Space Mono"/>
                <a:sym typeface="Space Mono"/>
              </a:defRPr>
            </a:lvl9pPr>
          </a:lstStyle>
          <a:p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subTitle" idx="1"/>
          </p:nvPr>
        </p:nvSpPr>
        <p:spPr>
          <a:xfrm>
            <a:off x="713277" y="3816776"/>
            <a:ext cx="4592700" cy="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2040622" y="-843250"/>
            <a:ext cx="12642739" cy="8720487"/>
            <a:chOff x="-2040622" y="-843250"/>
            <a:chExt cx="12642739" cy="8720487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-2040622" y="-843250"/>
              <a:ext cx="12642739" cy="8720487"/>
              <a:chOff x="-2040622" y="-843250"/>
              <a:chExt cx="12642739" cy="8720487"/>
            </a:xfrm>
          </p:grpSpPr>
          <p:sp>
            <p:nvSpPr>
              <p:cNvPr id="30" name="Google Shape;30;p3"/>
              <p:cNvSpPr/>
              <p:nvPr/>
            </p:nvSpPr>
            <p:spPr>
              <a:xfrm rot="-5400000">
                <a:off x="6475980" y="-571400"/>
                <a:ext cx="3241700" cy="2698000"/>
              </a:xfrm>
              <a:custGeom>
                <a:avLst/>
                <a:gdLst/>
                <a:ahLst/>
                <a:cxnLst/>
                <a:rect l="l" t="t" r="r" b="b"/>
                <a:pathLst>
                  <a:path w="129668" h="107920" extrusionOk="0">
                    <a:moveTo>
                      <a:pt x="1" y="107919"/>
                    </a:moveTo>
                    <a:lnTo>
                      <a:pt x="129667" y="107919"/>
                    </a:lnTo>
                    <a:lnTo>
                      <a:pt x="129667" y="0"/>
                    </a:lnTo>
                    <a:cubicBezTo>
                      <a:pt x="99874" y="49487"/>
                      <a:pt x="22198" y="63131"/>
                      <a:pt x="1" y="1079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" name="Google Shape;31;p3"/>
              <p:cNvGrpSpPr/>
              <p:nvPr/>
            </p:nvGrpSpPr>
            <p:grpSpPr>
              <a:xfrm>
                <a:off x="-426400" y="-108756"/>
                <a:ext cx="3847825" cy="5844088"/>
                <a:chOff x="-426400" y="-108756"/>
                <a:chExt cx="3847825" cy="5844088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 rot="10800000" flipH="1">
                  <a:off x="-426400" y="2482406"/>
                  <a:ext cx="1611350" cy="325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4" h="130117" extrusionOk="0">
                      <a:moveTo>
                        <a:pt x="64454" y="0"/>
                      </a:moveTo>
                      <a:lnTo>
                        <a:pt x="0" y="0"/>
                      </a:lnTo>
                      <a:lnTo>
                        <a:pt x="0" y="130117"/>
                      </a:lnTo>
                      <a:cubicBezTo>
                        <a:pt x="24251" y="88648"/>
                        <a:pt x="24420" y="20875"/>
                        <a:pt x="644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-159250" y="-108756"/>
                  <a:ext cx="3580675" cy="241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27" h="96442" extrusionOk="0">
                      <a:moveTo>
                        <a:pt x="143227" y="0"/>
                      </a:moveTo>
                      <a:lnTo>
                        <a:pt x="0" y="0"/>
                      </a:lnTo>
                      <a:lnTo>
                        <a:pt x="0" y="96441"/>
                      </a:lnTo>
                      <a:cubicBezTo>
                        <a:pt x="30834" y="50584"/>
                        <a:pt x="41131" y="5571"/>
                        <a:pt x="77873" y="8778"/>
                      </a:cubicBezTo>
                      <a:cubicBezTo>
                        <a:pt x="111436" y="11704"/>
                        <a:pt x="132452" y="5121"/>
                        <a:pt x="143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" name="Google Shape;34;p3"/>
              <p:cNvSpPr/>
              <p:nvPr/>
            </p:nvSpPr>
            <p:spPr>
              <a:xfrm>
                <a:off x="5676913" y="1436725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 rot="2700000">
                <a:off x="-429853" y="-707275"/>
                <a:ext cx="2286153" cy="550289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" name="Google Shape;36;p3"/>
              <p:cNvSpPr/>
              <p:nvPr/>
            </p:nvSpPr>
            <p:spPr>
              <a:xfrm rot="4615608">
                <a:off x="6046461" y="3496932"/>
                <a:ext cx="4756814" cy="3365763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88895" y="4308580"/>
              <a:ext cx="883759" cy="600001"/>
              <a:chOff x="-3966800" y="-2580100"/>
              <a:chExt cx="1127675" cy="765600"/>
            </a:xfrm>
          </p:grpSpPr>
          <p:cxnSp>
            <p:nvCxnSpPr>
              <p:cNvPr id="38" name="Google Shape;38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1" name="Google Shape;41;p3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42" name="Google Shape;42;p3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andali"/>
                <a:ea typeface="Mandali"/>
                <a:cs typeface="Mandali"/>
                <a:sym typeface="Mandal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3891150" y="131685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9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1"/>
          <p:cNvGrpSpPr/>
          <p:nvPr/>
        </p:nvGrpSpPr>
        <p:grpSpPr>
          <a:xfrm rot="10800000">
            <a:off x="-2419588" y="-1955297"/>
            <a:ext cx="12824150" cy="8117960"/>
            <a:chOff x="-1085800" y="-1677934"/>
            <a:chExt cx="12824150" cy="8117960"/>
          </a:xfrm>
        </p:grpSpPr>
        <p:grpSp>
          <p:nvGrpSpPr>
            <p:cNvPr id="266" name="Google Shape;266;p21"/>
            <p:cNvGrpSpPr/>
            <p:nvPr/>
          </p:nvGrpSpPr>
          <p:grpSpPr>
            <a:xfrm>
              <a:off x="-487659" y="-1677934"/>
              <a:ext cx="10607234" cy="7445834"/>
              <a:chOff x="-487659" y="-1677934"/>
              <a:chExt cx="10607234" cy="7445834"/>
            </a:xfrm>
          </p:grpSpPr>
          <p:sp>
            <p:nvSpPr>
              <p:cNvPr id="267" name="Google Shape;267;p21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1"/>
              <p:cNvSpPr/>
              <p:nvPr/>
            </p:nvSpPr>
            <p:spPr>
              <a:xfrm rot="434621" flipH="1">
                <a:off x="7495376" y="-708"/>
                <a:ext cx="2286362" cy="550340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70" name="Google Shape;270;p21"/>
            <p:cNvGrpSpPr/>
            <p:nvPr/>
          </p:nvGrpSpPr>
          <p:grpSpPr>
            <a:xfrm>
              <a:off x="-1085800" y="-1590700"/>
              <a:ext cx="12824150" cy="8030726"/>
              <a:chOff x="-1085800" y="-1590700"/>
              <a:chExt cx="12824150" cy="8030726"/>
            </a:xfrm>
          </p:grpSpPr>
          <p:sp>
            <p:nvSpPr>
              <p:cNvPr id="271" name="Google Shape;271;p21"/>
              <p:cNvSpPr/>
              <p:nvPr/>
            </p:nvSpPr>
            <p:spPr>
              <a:xfrm>
                <a:off x="5145975" y="1258638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1"/>
              <p:cNvSpPr/>
              <p:nvPr/>
            </p:nvSpPr>
            <p:spPr>
              <a:xfrm rot="10800000" flipH="1">
                <a:off x="5977738" y="-1438300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1"/>
              <p:cNvSpPr/>
              <p:nvPr/>
            </p:nvSpPr>
            <p:spPr>
              <a:xfrm flipH="1">
                <a:off x="-1085800" y="-159070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1914400" y="1602200"/>
            <a:ext cx="6509700" cy="24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1914400" y="445025"/>
            <a:ext cx="650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-127067" y="-1061060"/>
            <a:ext cx="12085315" cy="7045983"/>
            <a:chOff x="-127067" y="-1061060"/>
            <a:chExt cx="12085315" cy="7045983"/>
          </a:xfrm>
        </p:grpSpPr>
        <p:sp>
          <p:nvSpPr>
            <p:cNvPr id="278" name="Google Shape;278;p22"/>
            <p:cNvSpPr/>
            <p:nvPr/>
          </p:nvSpPr>
          <p:spPr>
            <a:xfrm flipH="1">
              <a:off x="-127067" y="-1061060"/>
              <a:ext cx="1507140" cy="2318635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22"/>
            <p:cNvGrpSpPr/>
            <p:nvPr/>
          </p:nvGrpSpPr>
          <p:grpSpPr>
            <a:xfrm>
              <a:off x="5758075" y="-579587"/>
              <a:ext cx="6200173" cy="6564510"/>
              <a:chOff x="5758075" y="-579587"/>
              <a:chExt cx="6200173" cy="6564510"/>
            </a:xfrm>
          </p:grpSpPr>
          <p:sp>
            <p:nvSpPr>
              <p:cNvPr id="280" name="Google Shape;280;p22"/>
              <p:cNvSpPr/>
              <p:nvPr/>
            </p:nvSpPr>
            <p:spPr>
              <a:xfrm rot="-1799996">
                <a:off x="8372067" y="-393309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2"/>
              <p:cNvSpPr/>
              <p:nvPr/>
            </p:nvSpPr>
            <p:spPr>
              <a:xfrm rot="8827893" flipH="1">
                <a:off x="6669069" y="1093017"/>
                <a:ext cx="4756619" cy="3365625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2" name="Google Shape;282;p22"/>
              <p:cNvSpPr/>
              <p:nvPr/>
            </p:nvSpPr>
            <p:spPr>
              <a:xfrm rot="10800000">
                <a:off x="5758075" y="2182698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3" name="Google Shape;283;p22"/>
            <p:cNvGrpSpPr/>
            <p:nvPr/>
          </p:nvGrpSpPr>
          <p:grpSpPr>
            <a:xfrm>
              <a:off x="27134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284" name="Google Shape;284;p22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22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22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7" name="Google Shape;287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288" name="Google Shape;288;p22"/>
          <p:cNvSpPr txBox="1">
            <a:spLocks noGrp="1"/>
          </p:cNvSpPr>
          <p:nvPr>
            <p:ph type="subTitle" idx="1"/>
          </p:nvPr>
        </p:nvSpPr>
        <p:spPr>
          <a:xfrm>
            <a:off x="3015000" y="1505788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2"/>
          </p:nvPr>
        </p:nvSpPr>
        <p:spPr>
          <a:xfrm>
            <a:off x="3015000" y="1798313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2"/>
          <p:cNvSpPr txBox="1">
            <a:spLocks noGrp="1"/>
          </p:cNvSpPr>
          <p:nvPr>
            <p:ph type="subTitle" idx="3"/>
          </p:nvPr>
        </p:nvSpPr>
        <p:spPr>
          <a:xfrm>
            <a:off x="3015000" y="2906856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2"/>
          <p:cNvSpPr txBox="1">
            <a:spLocks noGrp="1"/>
          </p:cNvSpPr>
          <p:nvPr>
            <p:ph type="subTitle" idx="4"/>
          </p:nvPr>
        </p:nvSpPr>
        <p:spPr>
          <a:xfrm>
            <a:off x="3015000" y="4015400"/>
            <a:ext cx="4213800" cy="4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subTitle" idx="5"/>
          </p:nvPr>
        </p:nvSpPr>
        <p:spPr>
          <a:xfrm>
            <a:off x="3015000" y="2614330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subTitle" idx="6"/>
          </p:nvPr>
        </p:nvSpPr>
        <p:spPr>
          <a:xfrm>
            <a:off x="3015000" y="3722873"/>
            <a:ext cx="42138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7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3"/>
          <p:cNvGrpSpPr/>
          <p:nvPr/>
        </p:nvGrpSpPr>
        <p:grpSpPr>
          <a:xfrm>
            <a:off x="-1413735" y="-1329850"/>
            <a:ext cx="11615385" cy="8636425"/>
            <a:chOff x="-1413735" y="-1329850"/>
            <a:chExt cx="11615385" cy="8636425"/>
          </a:xfrm>
        </p:grpSpPr>
        <p:sp>
          <p:nvSpPr>
            <p:cNvPr id="296" name="Google Shape;296;p23"/>
            <p:cNvSpPr/>
            <p:nvPr/>
          </p:nvSpPr>
          <p:spPr>
            <a:xfrm flipH="1">
              <a:off x="-1254108" y="361698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 rot="8999956">
              <a:off x="-1276015" y="-58139"/>
              <a:ext cx="3566547" cy="1506542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 rot="10800000">
              <a:off x="-361690" y="-1329850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 rot="10800000">
              <a:off x="5369725" y="3967125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23"/>
            <p:cNvGrpSpPr/>
            <p:nvPr/>
          </p:nvGrpSpPr>
          <p:grpSpPr>
            <a:xfrm rot="10800000">
              <a:off x="151088" y="4415804"/>
              <a:ext cx="883759" cy="600001"/>
              <a:chOff x="-4089094" y="-2437424"/>
              <a:chExt cx="1127675" cy="765600"/>
            </a:xfrm>
          </p:grpSpPr>
          <p:cxnSp>
            <p:nvCxnSpPr>
              <p:cNvPr id="301" name="Google Shape;301;p23"/>
              <p:cNvCxnSpPr/>
              <p:nvPr/>
            </p:nvCxnSpPr>
            <p:spPr>
              <a:xfrm>
                <a:off x="-3915594" y="-2437424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23"/>
              <p:cNvCxnSpPr/>
              <p:nvPr/>
            </p:nvCxnSpPr>
            <p:spPr>
              <a:xfrm>
                <a:off x="-3481919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23"/>
              <p:cNvCxnSpPr/>
              <p:nvPr/>
            </p:nvCxnSpPr>
            <p:spPr>
              <a:xfrm>
                <a:off x="-4089094" y="-2314874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4" name="Google Shape;304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8201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subTitle" idx="2"/>
          </p:nvPr>
        </p:nvSpPr>
        <p:spPr>
          <a:xfrm>
            <a:off x="8201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3"/>
          <p:cNvSpPr txBox="1">
            <a:spLocks noGrp="1"/>
          </p:cNvSpPr>
          <p:nvPr>
            <p:ph type="subTitle" idx="3"/>
          </p:nvPr>
        </p:nvSpPr>
        <p:spPr>
          <a:xfrm>
            <a:off x="3409200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4"/>
          </p:nvPr>
        </p:nvSpPr>
        <p:spPr>
          <a:xfrm>
            <a:off x="5991375" y="2753425"/>
            <a:ext cx="2325600" cy="11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23"/>
          <p:cNvSpPr txBox="1">
            <a:spLocks noGrp="1"/>
          </p:cNvSpPr>
          <p:nvPr>
            <p:ph type="subTitle" idx="5"/>
          </p:nvPr>
        </p:nvSpPr>
        <p:spPr>
          <a:xfrm>
            <a:off x="3409200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subTitle" idx="6"/>
          </p:nvPr>
        </p:nvSpPr>
        <p:spPr>
          <a:xfrm>
            <a:off x="5991375" y="3728575"/>
            <a:ext cx="2325600" cy="41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1" name="Google Shape;311;p23"/>
          <p:cNvSpPr/>
          <p:nvPr/>
        </p:nvSpPr>
        <p:spPr>
          <a:xfrm>
            <a:off x="6463750" y="-1156200"/>
            <a:ext cx="4756725" cy="3365700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4"/>
          <p:cNvGrpSpPr/>
          <p:nvPr/>
        </p:nvGrpSpPr>
        <p:grpSpPr>
          <a:xfrm>
            <a:off x="-1121350" y="-2168050"/>
            <a:ext cx="11551600" cy="9319425"/>
            <a:chOff x="-1121350" y="-2168050"/>
            <a:chExt cx="11551600" cy="9319425"/>
          </a:xfrm>
        </p:grpSpPr>
        <p:sp>
          <p:nvSpPr>
            <p:cNvPr id="314" name="Google Shape;314;p24"/>
            <p:cNvSpPr/>
            <p:nvPr/>
          </p:nvSpPr>
          <p:spPr>
            <a:xfrm rot="10800000" flipH="1">
              <a:off x="6141300" y="-1442525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5646775" y="4299725"/>
              <a:ext cx="3566625" cy="1506575"/>
            </a:xfrm>
            <a:custGeom>
              <a:avLst/>
              <a:gdLst/>
              <a:ahLst/>
              <a:cxnLst/>
              <a:rect l="l" t="t" r="r" b="b"/>
              <a:pathLst>
                <a:path w="142665" h="60263" extrusionOk="0">
                  <a:moveTo>
                    <a:pt x="142664" y="60262"/>
                  </a:moveTo>
                  <a:lnTo>
                    <a:pt x="142664" y="1"/>
                  </a:lnTo>
                  <a:cubicBezTo>
                    <a:pt x="118976" y="39613"/>
                    <a:pt x="31678" y="15334"/>
                    <a:pt x="0" y="602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4"/>
            <p:cNvSpPr/>
            <p:nvPr/>
          </p:nvSpPr>
          <p:spPr>
            <a:xfrm>
              <a:off x="5971690" y="4227575"/>
              <a:ext cx="3241700" cy="2698000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-1121350" y="-2168050"/>
              <a:ext cx="4831925" cy="333945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24"/>
            <p:cNvGrpSpPr/>
            <p:nvPr/>
          </p:nvGrpSpPr>
          <p:grpSpPr>
            <a:xfrm>
              <a:off x="8141295" y="391905"/>
              <a:ext cx="883759" cy="600001"/>
              <a:chOff x="-3966800" y="-2580100"/>
              <a:chExt cx="1127675" cy="765600"/>
            </a:xfrm>
          </p:grpSpPr>
          <p:cxnSp>
            <p:nvCxnSpPr>
              <p:cNvPr id="319" name="Google Shape;319;p24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24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24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22" name="Google Shape;322;p24"/>
            <p:cNvSpPr/>
            <p:nvPr/>
          </p:nvSpPr>
          <p:spPr>
            <a:xfrm>
              <a:off x="-291200" y="12563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3" name="Google Shape;323;p24"/>
            <p:cNvSpPr/>
            <p:nvPr/>
          </p:nvSpPr>
          <p:spPr>
            <a:xfrm flipH="1">
              <a:off x="7440088" y="1648425"/>
              <a:ext cx="2286175" cy="550295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4" name="Google Shape;324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subTitle" idx="1"/>
          </p:nvPr>
        </p:nvSpPr>
        <p:spPr>
          <a:xfrm>
            <a:off x="16762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subTitle" idx="2"/>
          </p:nvPr>
        </p:nvSpPr>
        <p:spPr>
          <a:xfrm>
            <a:off x="1676250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4"/>
          <p:cNvSpPr txBox="1">
            <a:spLocks noGrp="1"/>
          </p:cNvSpPr>
          <p:nvPr>
            <p:ph type="subTitle" idx="3"/>
          </p:nvPr>
        </p:nvSpPr>
        <p:spPr>
          <a:xfrm>
            <a:off x="4981452" y="2077563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24"/>
          <p:cNvSpPr txBox="1">
            <a:spLocks noGrp="1"/>
          </p:cNvSpPr>
          <p:nvPr>
            <p:ph type="subTitle" idx="4"/>
          </p:nvPr>
        </p:nvSpPr>
        <p:spPr>
          <a:xfrm>
            <a:off x="1676250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4"/>
          <p:cNvSpPr txBox="1">
            <a:spLocks noGrp="1"/>
          </p:cNvSpPr>
          <p:nvPr>
            <p:ph type="subTitle" idx="5"/>
          </p:nvPr>
        </p:nvSpPr>
        <p:spPr>
          <a:xfrm>
            <a:off x="4981452" y="3467488"/>
            <a:ext cx="20955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subTitle" idx="6"/>
          </p:nvPr>
        </p:nvSpPr>
        <p:spPr>
          <a:xfrm>
            <a:off x="16762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subTitle" idx="7"/>
          </p:nvPr>
        </p:nvSpPr>
        <p:spPr>
          <a:xfrm>
            <a:off x="4981450" y="1648413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32" name="Google Shape;332;p24"/>
          <p:cNvSpPr txBox="1">
            <a:spLocks noGrp="1"/>
          </p:cNvSpPr>
          <p:nvPr>
            <p:ph type="subTitle" idx="8"/>
          </p:nvPr>
        </p:nvSpPr>
        <p:spPr>
          <a:xfrm>
            <a:off x="4981450" y="3038338"/>
            <a:ext cx="2095500" cy="5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25"/>
          <p:cNvGrpSpPr/>
          <p:nvPr/>
        </p:nvGrpSpPr>
        <p:grpSpPr>
          <a:xfrm rot="10800000" flipH="1">
            <a:off x="-1851212" y="-920322"/>
            <a:ext cx="12236825" cy="8584344"/>
            <a:chOff x="-1876800" y="-2654554"/>
            <a:chExt cx="12236825" cy="8584344"/>
          </a:xfrm>
        </p:grpSpPr>
        <p:sp>
          <p:nvSpPr>
            <p:cNvPr id="335" name="Google Shape;335;p25"/>
            <p:cNvSpPr/>
            <p:nvPr/>
          </p:nvSpPr>
          <p:spPr>
            <a:xfrm>
              <a:off x="-315950" y="-618575"/>
              <a:ext cx="1611350" cy="3252925"/>
            </a:xfrm>
            <a:custGeom>
              <a:avLst/>
              <a:gdLst/>
              <a:ahLst/>
              <a:cxnLst/>
              <a:rect l="l" t="t" r="r" b="b"/>
              <a:pathLst>
                <a:path w="64454" h="130117" extrusionOk="0">
                  <a:moveTo>
                    <a:pt x="64454" y="0"/>
                  </a:moveTo>
                  <a:lnTo>
                    <a:pt x="0" y="0"/>
                  </a:lnTo>
                  <a:lnTo>
                    <a:pt x="0" y="130117"/>
                  </a:lnTo>
                  <a:cubicBezTo>
                    <a:pt x="24251" y="88648"/>
                    <a:pt x="24420" y="20875"/>
                    <a:pt x="64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5"/>
            <p:cNvSpPr/>
            <p:nvPr/>
          </p:nvSpPr>
          <p:spPr>
            <a:xfrm rot="-5400000" flipH="1">
              <a:off x="6750736" y="3329390"/>
              <a:ext cx="1507140" cy="3693660"/>
            </a:xfrm>
            <a:custGeom>
              <a:avLst/>
              <a:gdLst/>
              <a:ahLst/>
              <a:cxnLst/>
              <a:rect l="l" t="t" r="r" b="b"/>
              <a:pathLst>
                <a:path w="10376" h="15270" extrusionOk="0">
                  <a:moveTo>
                    <a:pt x="477" y="8231"/>
                  </a:moveTo>
                  <a:cubicBezTo>
                    <a:pt x="0" y="11256"/>
                    <a:pt x="2035" y="14702"/>
                    <a:pt x="5078" y="15050"/>
                  </a:cubicBezTo>
                  <a:cubicBezTo>
                    <a:pt x="6856" y="15270"/>
                    <a:pt x="8634" y="14482"/>
                    <a:pt x="10375" y="14115"/>
                  </a:cubicBezTo>
                  <a:lnTo>
                    <a:pt x="10375" y="1"/>
                  </a:lnTo>
                  <a:cubicBezTo>
                    <a:pt x="8909" y="294"/>
                    <a:pt x="7479" y="771"/>
                    <a:pt x="6122" y="1412"/>
                  </a:cubicBezTo>
                  <a:cubicBezTo>
                    <a:pt x="3355" y="2750"/>
                    <a:pt x="953" y="5188"/>
                    <a:pt x="477" y="8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5"/>
            <p:cNvSpPr/>
            <p:nvPr/>
          </p:nvSpPr>
          <p:spPr>
            <a:xfrm rot="10800000">
              <a:off x="6474674" y="2981306"/>
              <a:ext cx="3885351" cy="2685920"/>
            </a:xfrm>
            <a:custGeom>
              <a:avLst/>
              <a:gdLst/>
              <a:ahLst/>
              <a:cxnLst/>
              <a:rect l="l" t="t" r="r" b="b"/>
              <a:pathLst>
                <a:path w="193277" h="133578" extrusionOk="0">
                  <a:moveTo>
                    <a:pt x="0" y="0"/>
                  </a:moveTo>
                  <a:lnTo>
                    <a:pt x="0" y="133577"/>
                  </a:lnTo>
                  <a:cubicBezTo>
                    <a:pt x="28331" y="127191"/>
                    <a:pt x="62822" y="123421"/>
                    <a:pt x="81024" y="92840"/>
                  </a:cubicBezTo>
                  <a:cubicBezTo>
                    <a:pt x="108454" y="46758"/>
                    <a:pt x="106007" y="21100"/>
                    <a:pt x="154874" y="18990"/>
                  </a:cubicBezTo>
                  <a:cubicBezTo>
                    <a:pt x="179406" y="17921"/>
                    <a:pt x="189394" y="8806"/>
                    <a:pt x="193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5"/>
            <p:cNvSpPr/>
            <p:nvPr/>
          </p:nvSpPr>
          <p:spPr>
            <a:xfrm rot="3190281" flipH="1">
              <a:off x="-132395" y="-2841758"/>
              <a:ext cx="2286084" cy="5502731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39" name="Google Shape;339;p25"/>
          <p:cNvSpPr txBox="1">
            <a:spLocks noGrp="1"/>
          </p:cNvSpPr>
          <p:nvPr>
            <p:ph type="subTitle" idx="1"/>
          </p:nvPr>
        </p:nvSpPr>
        <p:spPr>
          <a:xfrm>
            <a:off x="18249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2"/>
          </p:nvPr>
        </p:nvSpPr>
        <p:spPr>
          <a:xfrm>
            <a:off x="5257800" y="1825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3"/>
          </p:nvPr>
        </p:nvSpPr>
        <p:spPr>
          <a:xfrm>
            <a:off x="5257800" y="2929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4"/>
          </p:nvPr>
        </p:nvSpPr>
        <p:spPr>
          <a:xfrm>
            <a:off x="1824900" y="2929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5"/>
          </p:nvPr>
        </p:nvSpPr>
        <p:spPr>
          <a:xfrm>
            <a:off x="1824900" y="4033425"/>
            <a:ext cx="20613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6"/>
          </p:nvPr>
        </p:nvSpPr>
        <p:spPr>
          <a:xfrm>
            <a:off x="5257800" y="4033425"/>
            <a:ext cx="2057100" cy="5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7"/>
          </p:nvPr>
        </p:nvSpPr>
        <p:spPr>
          <a:xfrm>
            <a:off x="18249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ubTitle" idx="8"/>
          </p:nvPr>
        </p:nvSpPr>
        <p:spPr>
          <a:xfrm>
            <a:off x="5257800" y="1520848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subTitle" idx="9"/>
          </p:nvPr>
        </p:nvSpPr>
        <p:spPr>
          <a:xfrm>
            <a:off x="5257800" y="2627273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subTitle" idx="13"/>
          </p:nvPr>
        </p:nvSpPr>
        <p:spPr>
          <a:xfrm>
            <a:off x="1824900" y="2627273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subTitle" idx="14"/>
          </p:nvPr>
        </p:nvSpPr>
        <p:spPr>
          <a:xfrm>
            <a:off x="1824900" y="3733699"/>
            <a:ext cx="20613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0" name="Google Shape;350;p25"/>
          <p:cNvSpPr txBox="1">
            <a:spLocks noGrp="1"/>
          </p:cNvSpPr>
          <p:nvPr>
            <p:ph type="subTitle" idx="15"/>
          </p:nvPr>
        </p:nvSpPr>
        <p:spPr>
          <a:xfrm>
            <a:off x="5257800" y="3733699"/>
            <a:ext cx="2057100" cy="3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 b="1"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pinnaker"/>
              <a:buNone/>
              <a:defRPr sz="2000"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351" name="Google Shape;351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25"/>
          <p:cNvSpPr/>
          <p:nvPr/>
        </p:nvSpPr>
        <p:spPr>
          <a:xfrm rot="8230091">
            <a:off x="6732172" y="-2019902"/>
            <a:ext cx="2286011" cy="5502556"/>
          </a:xfrm>
          <a:custGeom>
            <a:avLst/>
            <a:gdLst/>
            <a:ahLst/>
            <a:cxnLst/>
            <a:rect l="l" t="t" r="r" b="b"/>
            <a:pathLst>
              <a:path w="91447" h="220118" extrusionOk="0">
                <a:moveTo>
                  <a:pt x="0" y="0"/>
                </a:moveTo>
                <a:cubicBezTo>
                  <a:pt x="6876" y="6922"/>
                  <a:pt x="35024" y="21088"/>
                  <a:pt x="41258" y="41533"/>
                </a:cubicBezTo>
                <a:cubicBezTo>
                  <a:pt x="47493" y="61979"/>
                  <a:pt x="30347" y="101093"/>
                  <a:pt x="37407" y="122673"/>
                </a:cubicBezTo>
                <a:cubicBezTo>
                  <a:pt x="44467" y="144253"/>
                  <a:pt x="74609" y="154773"/>
                  <a:pt x="83616" y="171014"/>
                </a:cubicBezTo>
                <a:cubicBezTo>
                  <a:pt x="92623" y="187255"/>
                  <a:pt x="90142" y="211934"/>
                  <a:pt x="91447" y="22011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6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55" name="Google Shape;355;p26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6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57" name="Google Shape;357;p26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58" name="Google Shape;358;p26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6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6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6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62" name="Google Shape;362;p26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63" name="Google Shape;363;p26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4" name="Google Shape;364;p26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5" name="Google Shape;365;p26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66" name="Google Shape;366;p26"/>
          <p:cNvSpPr txBox="1">
            <a:spLocks noGrp="1"/>
          </p:cNvSpPr>
          <p:nvPr>
            <p:ph type="ctrTitle"/>
          </p:nvPr>
        </p:nvSpPr>
        <p:spPr>
          <a:xfrm>
            <a:off x="4051375" y="535000"/>
            <a:ext cx="4379400" cy="102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7" name="Google Shape;367;p26"/>
          <p:cNvSpPr txBox="1">
            <a:spLocks noGrp="1"/>
          </p:cNvSpPr>
          <p:nvPr>
            <p:ph type="subTitle" idx="1"/>
          </p:nvPr>
        </p:nvSpPr>
        <p:spPr>
          <a:xfrm>
            <a:off x="4618075" y="1403500"/>
            <a:ext cx="3812700" cy="15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8" name="Google Shape;368;p26"/>
          <p:cNvSpPr txBox="1"/>
          <p:nvPr/>
        </p:nvSpPr>
        <p:spPr>
          <a:xfrm>
            <a:off x="4349875" y="3868250"/>
            <a:ext cx="408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andali"/>
                <a:ea typeface="Mandali"/>
                <a:cs typeface="Mandali"/>
                <a:sym typeface="Mandal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Mandali"/>
              <a:ea typeface="Mandali"/>
              <a:cs typeface="Mandali"/>
              <a:sym typeface="Mandal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7"/>
          <p:cNvGrpSpPr/>
          <p:nvPr/>
        </p:nvGrpSpPr>
        <p:grpSpPr>
          <a:xfrm>
            <a:off x="-2582962" y="-1308950"/>
            <a:ext cx="14596466" cy="8467200"/>
            <a:chOff x="-2582962" y="-1308950"/>
            <a:chExt cx="14596466" cy="8467200"/>
          </a:xfrm>
        </p:grpSpPr>
        <p:sp>
          <p:nvSpPr>
            <p:cNvPr id="371" name="Google Shape;371;p27"/>
            <p:cNvSpPr/>
            <p:nvPr/>
          </p:nvSpPr>
          <p:spPr>
            <a:xfrm>
              <a:off x="7440225" y="246920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rot="9900040" flipH="1">
              <a:off x="6902431" y="2114094"/>
              <a:ext cx="4756583" cy="3365599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373" name="Google Shape;373;p27"/>
            <p:cNvGrpSpPr/>
            <p:nvPr/>
          </p:nvGrpSpPr>
          <p:grpSpPr>
            <a:xfrm>
              <a:off x="-2582962" y="-1308950"/>
              <a:ext cx="8775600" cy="8467200"/>
              <a:chOff x="-2582962" y="-1308950"/>
              <a:chExt cx="8775600" cy="8467200"/>
            </a:xfrm>
          </p:grpSpPr>
          <p:sp>
            <p:nvSpPr>
              <p:cNvPr id="374" name="Google Shape;374;p27"/>
              <p:cNvSpPr/>
              <p:nvPr/>
            </p:nvSpPr>
            <p:spPr>
              <a:xfrm flipH="1">
                <a:off x="-401137" y="336797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 rot="10800000">
                <a:off x="-2582962" y="-1308950"/>
                <a:ext cx="65923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 flipH="1">
                <a:off x="-1018150" y="1403500"/>
                <a:ext cx="4696175" cy="4395850"/>
              </a:xfrm>
              <a:custGeom>
                <a:avLst/>
                <a:gdLst/>
                <a:ahLst/>
                <a:cxnLst/>
                <a:rect l="l" t="t" r="r" b="b"/>
                <a:pathLst>
                  <a:path w="187847" h="175834" extrusionOk="0">
                    <a:moveTo>
                      <a:pt x="79900" y="109720"/>
                    </a:moveTo>
                    <a:cubicBezTo>
                      <a:pt x="30666" y="118216"/>
                      <a:pt x="15840" y="151526"/>
                      <a:pt x="1" y="175833"/>
                    </a:cubicBezTo>
                    <a:lnTo>
                      <a:pt x="173302" y="175833"/>
                    </a:lnTo>
                    <a:lnTo>
                      <a:pt x="173302" y="0"/>
                    </a:lnTo>
                    <a:lnTo>
                      <a:pt x="156000" y="0"/>
                    </a:lnTo>
                    <a:cubicBezTo>
                      <a:pt x="187847" y="68224"/>
                      <a:pt x="154453" y="96835"/>
                      <a:pt x="79900" y="1097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 rot="549993" flipH="1">
                <a:off x="-1003608" y="-821265"/>
                <a:ext cx="4756583" cy="33656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8" name="Google Shape;378;p27"/>
              <p:cNvGrpSpPr/>
              <p:nvPr/>
            </p:nvGrpSpPr>
            <p:grpSpPr>
              <a:xfrm>
                <a:off x="271342" y="4308580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379" name="Google Shape;379;p27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0" name="Google Shape;380;p27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1" name="Google Shape;381;p27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28"/>
          <p:cNvGrpSpPr/>
          <p:nvPr/>
        </p:nvGrpSpPr>
        <p:grpSpPr>
          <a:xfrm>
            <a:off x="-1665150" y="-290950"/>
            <a:ext cx="12102225" cy="5961100"/>
            <a:chOff x="-1665150" y="-290950"/>
            <a:chExt cx="12102225" cy="5961100"/>
          </a:xfrm>
        </p:grpSpPr>
        <p:grpSp>
          <p:nvGrpSpPr>
            <p:cNvPr id="384" name="Google Shape;384;p28"/>
            <p:cNvGrpSpPr/>
            <p:nvPr/>
          </p:nvGrpSpPr>
          <p:grpSpPr>
            <a:xfrm>
              <a:off x="-1665150" y="-290950"/>
              <a:ext cx="12102225" cy="5961100"/>
              <a:chOff x="-1665150" y="-290950"/>
              <a:chExt cx="12102225" cy="5961100"/>
            </a:xfrm>
          </p:grpSpPr>
          <p:grpSp>
            <p:nvGrpSpPr>
              <p:cNvPr id="385" name="Google Shape;385;p28"/>
              <p:cNvGrpSpPr/>
              <p:nvPr/>
            </p:nvGrpSpPr>
            <p:grpSpPr>
              <a:xfrm>
                <a:off x="-1665150" y="2304450"/>
                <a:ext cx="4756725" cy="3365700"/>
                <a:chOff x="-1665150" y="2304450"/>
                <a:chExt cx="4756725" cy="3365700"/>
              </a:xfrm>
            </p:grpSpPr>
            <p:sp>
              <p:nvSpPr>
                <p:cNvPr id="386" name="Google Shape;386;p28"/>
                <p:cNvSpPr/>
                <p:nvPr/>
              </p:nvSpPr>
              <p:spPr>
                <a:xfrm flipH="1">
                  <a:off x="-133661" y="4459676"/>
                  <a:ext cx="1934537" cy="784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65" h="60263" extrusionOk="0">
                      <a:moveTo>
                        <a:pt x="142664" y="60262"/>
                      </a:moveTo>
                      <a:lnTo>
                        <a:pt x="142664" y="1"/>
                      </a:lnTo>
                      <a:cubicBezTo>
                        <a:pt x="118976" y="39613"/>
                        <a:pt x="31678" y="15334"/>
                        <a:pt x="0" y="6026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8"/>
                <p:cNvSpPr/>
                <p:nvPr/>
              </p:nvSpPr>
              <p:spPr>
                <a:xfrm>
                  <a:off x="-1665150" y="2304450"/>
                  <a:ext cx="4756725" cy="336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69" h="134628" extrusionOk="0">
                      <a:moveTo>
                        <a:pt x="0" y="0"/>
                      </a:moveTo>
                      <a:cubicBezTo>
                        <a:pt x="2239" y="5010"/>
                        <a:pt x="2932" y="21958"/>
                        <a:pt x="13431" y="30059"/>
                      </a:cubicBezTo>
                      <a:cubicBezTo>
                        <a:pt x="23931" y="38160"/>
                        <a:pt x="47701" y="34643"/>
                        <a:pt x="62997" y="48607"/>
                      </a:cubicBezTo>
                      <a:cubicBezTo>
                        <a:pt x="78293" y="62571"/>
                        <a:pt x="83996" y="99505"/>
                        <a:pt x="105208" y="113842"/>
                      </a:cubicBezTo>
                      <a:cubicBezTo>
                        <a:pt x="126420" y="128179"/>
                        <a:pt x="176092" y="131164"/>
                        <a:pt x="190269" y="13462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388" name="Google Shape;388;p28"/>
              <p:cNvGrpSpPr/>
              <p:nvPr/>
            </p:nvGrpSpPr>
            <p:grpSpPr>
              <a:xfrm>
                <a:off x="5605150" y="-290950"/>
                <a:ext cx="4831925" cy="5709350"/>
                <a:chOff x="5605150" y="-290950"/>
                <a:chExt cx="4831925" cy="5709350"/>
              </a:xfrm>
            </p:grpSpPr>
            <p:sp>
              <p:nvSpPr>
                <p:cNvPr id="389" name="Google Shape;389;p28"/>
                <p:cNvSpPr/>
                <p:nvPr/>
              </p:nvSpPr>
              <p:spPr>
                <a:xfrm>
                  <a:off x="6424498" y="1996850"/>
                  <a:ext cx="4012576" cy="3339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668" h="107920" extrusionOk="0">
                      <a:moveTo>
                        <a:pt x="1" y="107919"/>
                      </a:moveTo>
                      <a:lnTo>
                        <a:pt x="129667" y="107919"/>
                      </a:lnTo>
                      <a:lnTo>
                        <a:pt x="129667" y="0"/>
                      </a:lnTo>
                      <a:cubicBezTo>
                        <a:pt x="99874" y="49487"/>
                        <a:pt x="22198" y="63131"/>
                        <a:pt x="1" y="1079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8"/>
                <p:cNvSpPr/>
                <p:nvPr/>
              </p:nvSpPr>
              <p:spPr>
                <a:xfrm flipH="1">
                  <a:off x="5605150" y="-290950"/>
                  <a:ext cx="4831925" cy="333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77" h="133578" extrusionOk="0">
                      <a:moveTo>
                        <a:pt x="0" y="0"/>
                      </a:moveTo>
                      <a:lnTo>
                        <a:pt x="0" y="133577"/>
                      </a:lnTo>
                      <a:cubicBezTo>
                        <a:pt x="28331" y="127191"/>
                        <a:pt x="62822" y="123421"/>
                        <a:pt x="81024" y="92840"/>
                      </a:cubicBezTo>
                      <a:cubicBezTo>
                        <a:pt x="108454" y="46758"/>
                        <a:pt x="106007" y="21100"/>
                        <a:pt x="154874" y="18990"/>
                      </a:cubicBezTo>
                      <a:cubicBezTo>
                        <a:pt x="179406" y="17921"/>
                        <a:pt x="189394" y="8806"/>
                        <a:pt x="1932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8"/>
                <p:cNvSpPr/>
                <p:nvPr/>
              </p:nvSpPr>
              <p:spPr>
                <a:xfrm flipH="1">
                  <a:off x="7175624" y="-84550"/>
                  <a:ext cx="2286175" cy="550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7" h="220118" extrusionOk="0">
                      <a:moveTo>
                        <a:pt x="0" y="0"/>
                      </a:moveTo>
                      <a:cubicBezTo>
                        <a:pt x="6876" y="6922"/>
                        <a:pt x="35024" y="21088"/>
                        <a:pt x="41258" y="41533"/>
                      </a:cubicBezTo>
                      <a:cubicBezTo>
                        <a:pt x="47493" y="61979"/>
                        <a:pt x="30347" y="101093"/>
                        <a:pt x="37407" y="122673"/>
                      </a:cubicBezTo>
                      <a:cubicBezTo>
                        <a:pt x="44467" y="144253"/>
                        <a:pt x="74609" y="154773"/>
                        <a:pt x="83616" y="171014"/>
                      </a:cubicBezTo>
                      <a:cubicBezTo>
                        <a:pt x="92623" y="187255"/>
                        <a:pt x="90142" y="211934"/>
                        <a:pt x="91447" y="220118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28"/>
            <p:cNvGrpSpPr/>
            <p:nvPr/>
          </p:nvGrpSpPr>
          <p:grpSpPr>
            <a:xfrm>
              <a:off x="7988894" y="4308581"/>
              <a:ext cx="883759" cy="600001"/>
              <a:chOff x="-3966800" y="-2580100"/>
              <a:chExt cx="1127675" cy="765600"/>
            </a:xfrm>
          </p:grpSpPr>
          <p:cxnSp>
            <p:nvCxnSpPr>
              <p:cNvPr id="393" name="Google Shape;393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6" name="Google Shape;396;p2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397" name="Google Shape;397;p2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2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2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2651550" y="1246325"/>
            <a:ext cx="3840900" cy="12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AFAFA"/>
              </a:buClr>
              <a:buSzPts val="1400"/>
              <a:buFont typeface="DM Sans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-1901737" y="-2013025"/>
            <a:ext cx="12055393" cy="10233025"/>
            <a:chOff x="-1901737" y="-2013025"/>
            <a:chExt cx="12055393" cy="10233025"/>
          </a:xfrm>
        </p:grpSpPr>
        <p:grpSp>
          <p:nvGrpSpPr>
            <p:cNvPr id="53" name="Google Shape;53;p5"/>
            <p:cNvGrpSpPr/>
            <p:nvPr/>
          </p:nvGrpSpPr>
          <p:grpSpPr>
            <a:xfrm>
              <a:off x="-828758" y="-2013025"/>
              <a:ext cx="10982413" cy="10233025"/>
              <a:chOff x="-828758" y="-2013025"/>
              <a:chExt cx="10982413" cy="10233025"/>
            </a:xfrm>
          </p:grpSpPr>
          <p:sp>
            <p:nvSpPr>
              <p:cNvPr id="54" name="Google Shape;54;p5"/>
              <p:cNvSpPr/>
              <p:nvPr/>
            </p:nvSpPr>
            <p:spPr>
              <a:xfrm rot="10800000">
                <a:off x="7759796" y="2340355"/>
                <a:ext cx="1611350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 flipH="1">
                <a:off x="-828758" y="4429725"/>
                <a:ext cx="6593775" cy="3790275"/>
              </a:xfrm>
              <a:custGeom>
                <a:avLst/>
                <a:gdLst/>
                <a:ahLst/>
                <a:cxnLst/>
                <a:rect l="l" t="t" r="r" b="b"/>
                <a:pathLst>
                  <a:path w="263751" h="151611" extrusionOk="0">
                    <a:moveTo>
                      <a:pt x="263750" y="11170"/>
                    </a:moveTo>
                    <a:cubicBezTo>
                      <a:pt x="248080" y="3545"/>
                      <a:pt x="225404" y="1"/>
                      <a:pt x="193557" y="9988"/>
                    </a:cubicBezTo>
                    <a:cubicBezTo>
                      <a:pt x="126600" y="31003"/>
                      <a:pt x="88592" y="151611"/>
                      <a:pt x="0" y="113828"/>
                    </a:cubicBezTo>
                    <a:lnTo>
                      <a:pt x="0" y="149613"/>
                    </a:lnTo>
                    <a:lnTo>
                      <a:pt x="263750" y="149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 flipH="1">
                <a:off x="4468200" y="-2013025"/>
                <a:ext cx="4831925" cy="333945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57;p5"/>
              <p:cNvGrpSpPr/>
              <p:nvPr/>
            </p:nvGrpSpPr>
            <p:grpSpPr>
              <a:xfrm>
                <a:off x="7988895" y="239505"/>
                <a:ext cx="883759" cy="600001"/>
                <a:chOff x="-3966800" y="-2580100"/>
                <a:chExt cx="1127675" cy="765600"/>
              </a:xfrm>
            </p:grpSpPr>
            <p:cxnSp>
              <p:nvCxnSpPr>
                <p:cNvPr id="58" name="Google Shape;58;p5"/>
                <p:cNvCxnSpPr/>
                <p:nvPr/>
              </p:nvCxnSpPr>
              <p:spPr>
                <a:xfrm>
                  <a:off x="-3793300" y="-2580100"/>
                  <a:ext cx="765600" cy="765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" name="Google Shape;59;p5"/>
                <p:cNvCxnSpPr/>
                <p:nvPr/>
              </p:nvCxnSpPr>
              <p:spPr>
                <a:xfrm>
                  <a:off x="-3359625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" name="Google Shape;60;p5"/>
                <p:cNvCxnSpPr/>
                <p:nvPr/>
              </p:nvCxnSpPr>
              <p:spPr>
                <a:xfrm>
                  <a:off x="-3966800" y="-2457550"/>
                  <a:ext cx="520500" cy="520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61" name="Google Shape;61;p5"/>
              <p:cNvSpPr/>
              <p:nvPr/>
            </p:nvSpPr>
            <p:spPr>
              <a:xfrm rot="8866230">
                <a:off x="6576294" y="-1700651"/>
                <a:ext cx="2286124" cy="5502828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62" name="Google Shape;62;p5"/>
            <p:cNvSpPr/>
            <p:nvPr/>
          </p:nvSpPr>
          <p:spPr>
            <a:xfrm rot="-4615608" flipH="1">
              <a:off x="-2102895" y="2046982"/>
              <a:ext cx="4756814" cy="3365763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1"/>
          </p:nvPr>
        </p:nvSpPr>
        <p:spPr>
          <a:xfrm>
            <a:off x="1290763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2"/>
          </p:nvPr>
        </p:nvSpPr>
        <p:spPr>
          <a:xfrm>
            <a:off x="4945638" y="3455950"/>
            <a:ext cx="29076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000" b="1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innaker"/>
              <a:buNone/>
              <a:defRPr sz="2200">
                <a:solidFill>
                  <a:schemeClr val="dk1"/>
                </a:solidFill>
                <a:latin typeface="Spinnaker"/>
                <a:ea typeface="Spinnaker"/>
                <a:cs typeface="Spinnaker"/>
                <a:sym typeface="Spinnaker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3"/>
          </p:nvPr>
        </p:nvSpPr>
        <p:spPr>
          <a:xfrm>
            <a:off x="1290763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4"/>
          </p:nvPr>
        </p:nvSpPr>
        <p:spPr>
          <a:xfrm>
            <a:off x="4945638" y="3964700"/>
            <a:ext cx="29076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6"/>
          <p:cNvGrpSpPr/>
          <p:nvPr/>
        </p:nvGrpSpPr>
        <p:grpSpPr>
          <a:xfrm>
            <a:off x="-2110966" y="-579587"/>
            <a:ext cx="11999749" cy="6564510"/>
            <a:chOff x="-2110966" y="-579587"/>
            <a:chExt cx="11999749" cy="6564510"/>
          </a:xfrm>
        </p:grpSpPr>
        <p:sp>
          <p:nvSpPr>
            <p:cNvPr id="70" name="Google Shape;70;p6"/>
            <p:cNvSpPr/>
            <p:nvPr/>
          </p:nvSpPr>
          <p:spPr>
            <a:xfrm rot="1972107">
              <a:off x="-1578406" y="1224244"/>
              <a:ext cx="4756619" cy="3365625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1" name="Google Shape;71;p6"/>
            <p:cNvGrpSpPr/>
            <p:nvPr/>
          </p:nvGrpSpPr>
          <p:grpSpPr>
            <a:xfrm>
              <a:off x="5758075" y="-579587"/>
              <a:ext cx="4130708" cy="6564510"/>
              <a:chOff x="5758075" y="-579587"/>
              <a:chExt cx="4130708" cy="6564510"/>
            </a:xfrm>
          </p:grpSpPr>
          <p:sp>
            <p:nvSpPr>
              <p:cNvPr id="72" name="Google Shape;72;p6"/>
              <p:cNvSpPr/>
              <p:nvPr/>
            </p:nvSpPr>
            <p:spPr>
              <a:xfrm flipH="1">
                <a:off x="5758075" y="-579587"/>
                <a:ext cx="4130700" cy="3802225"/>
              </a:xfrm>
              <a:custGeom>
                <a:avLst/>
                <a:gdLst/>
                <a:ahLst/>
                <a:cxnLst/>
                <a:rect l="l" t="t" r="r" b="b"/>
                <a:pathLst>
                  <a:path w="165228" h="152089" extrusionOk="0">
                    <a:moveTo>
                      <a:pt x="0" y="0"/>
                    </a:moveTo>
                    <a:lnTo>
                      <a:pt x="0" y="152089"/>
                    </a:lnTo>
                    <a:cubicBezTo>
                      <a:pt x="55367" y="111014"/>
                      <a:pt x="37727" y="14686"/>
                      <a:pt x="80687" y="27768"/>
                    </a:cubicBezTo>
                    <a:cubicBezTo>
                      <a:pt x="123224" y="40709"/>
                      <a:pt x="154959" y="29878"/>
                      <a:pt x="165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 rot="-9000004" flipH="1">
                <a:off x="8372067" y="4155551"/>
                <a:ext cx="1185357" cy="1643094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7"/>
          <p:cNvGrpSpPr/>
          <p:nvPr/>
        </p:nvGrpSpPr>
        <p:grpSpPr>
          <a:xfrm>
            <a:off x="-595150" y="-257250"/>
            <a:ext cx="13188775" cy="8656100"/>
            <a:chOff x="-595150" y="-257250"/>
            <a:chExt cx="13188775" cy="8656100"/>
          </a:xfrm>
        </p:grpSpPr>
        <p:sp>
          <p:nvSpPr>
            <p:cNvPr id="77" name="Google Shape;77;p7"/>
            <p:cNvSpPr/>
            <p:nvPr/>
          </p:nvSpPr>
          <p:spPr>
            <a:xfrm>
              <a:off x="5444338" y="207470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"/>
            <p:cNvSpPr/>
            <p:nvPr/>
          </p:nvSpPr>
          <p:spPr>
            <a:xfrm flipH="1">
              <a:off x="-76212" y="4608575"/>
              <a:ext cx="6593775" cy="3790275"/>
            </a:xfrm>
            <a:custGeom>
              <a:avLst/>
              <a:gdLst/>
              <a:ahLst/>
              <a:cxnLst/>
              <a:rect l="l" t="t" r="r" b="b"/>
              <a:pathLst>
                <a:path w="263751" h="151611" extrusionOk="0">
                  <a:moveTo>
                    <a:pt x="263750" y="11170"/>
                  </a:moveTo>
                  <a:cubicBezTo>
                    <a:pt x="248080" y="3545"/>
                    <a:pt x="225404" y="1"/>
                    <a:pt x="193557" y="9988"/>
                  </a:cubicBezTo>
                  <a:cubicBezTo>
                    <a:pt x="126600" y="31003"/>
                    <a:pt x="88592" y="151611"/>
                    <a:pt x="0" y="113828"/>
                  </a:cubicBezTo>
                  <a:lnTo>
                    <a:pt x="0" y="149613"/>
                  </a:lnTo>
                  <a:lnTo>
                    <a:pt x="263750" y="1496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353950" y="3608550"/>
              <a:ext cx="4288950" cy="3233250"/>
            </a:xfrm>
            <a:custGeom>
              <a:avLst/>
              <a:gdLst/>
              <a:ahLst/>
              <a:cxnLst/>
              <a:rect l="l" t="t" r="r" b="b"/>
              <a:pathLst>
                <a:path w="171558" h="129330" extrusionOk="0">
                  <a:moveTo>
                    <a:pt x="171557" y="129329"/>
                  </a:moveTo>
                  <a:lnTo>
                    <a:pt x="171557" y="1"/>
                  </a:lnTo>
                  <a:cubicBezTo>
                    <a:pt x="159122" y="5205"/>
                    <a:pt x="140864" y="10832"/>
                    <a:pt x="114390" y="15390"/>
                  </a:cubicBezTo>
                  <a:cubicBezTo>
                    <a:pt x="58264" y="25011"/>
                    <a:pt x="68617" y="97229"/>
                    <a:pt x="0" y="1293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 rot="10800000" flipH="1">
              <a:off x="6001250" y="-76200"/>
              <a:ext cx="6592375" cy="4395850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" name="Google Shape;81;p7"/>
            <p:cNvGrpSpPr/>
            <p:nvPr/>
          </p:nvGrpSpPr>
          <p:grpSpPr>
            <a:xfrm>
              <a:off x="-595150" y="-257250"/>
              <a:ext cx="11815625" cy="6299700"/>
              <a:chOff x="-595150" y="-257250"/>
              <a:chExt cx="11815625" cy="6299700"/>
            </a:xfrm>
          </p:grpSpPr>
          <p:sp>
            <p:nvSpPr>
              <p:cNvPr id="82" name="Google Shape;82;p7"/>
              <p:cNvSpPr/>
              <p:nvPr/>
            </p:nvSpPr>
            <p:spPr>
              <a:xfrm>
                <a:off x="-595150" y="539500"/>
                <a:ext cx="2286175" cy="5502950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83" name="Google Shape;83;p7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1395550" y="1602200"/>
            <a:ext cx="4048800" cy="26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8"/>
          <p:cNvGrpSpPr/>
          <p:nvPr/>
        </p:nvGrpSpPr>
        <p:grpSpPr>
          <a:xfrm>
            <a:off x="-1480925" y="-1164855"/>
            <a:ext cx="12672282" cy="8039446"/>
            <a:chOff x="-1480925" y="-1164855"/>
            <a:chExt cx="12672282" cy="8039446"/>
          </a:xfrm>
        </p:grpSpPr>
        <p:sp>
          <p:nvSpPr>
            <p:cNvPr id="88" name="Google Shape;88;p8"/>
            <p:cNvSpPr/>
            <p:nvPr/>
          </p:nvSpPr>
          <p:spPr>
            <a:xfrm flipH="1">
              <a:off x="-1480925" y="2356627"/>
              <a:ext cx="4388289" cy="4081534"/>
            </a:xfrm>
            <a:custGeom>
              <a:avLst/>
              <a:gdLst/>
              <a:ahLst/>
              <a:cxnLst/>
              <a:rect l="l" t="t" r="r" b="b"/>
              <a:pathLst>
                <a:path w="129668" h="107920" extrusionOk="0">
                  <a:moveTo>
                    <a:pt x="1" y="107919"/>
                  </a:moveTo>
                  <a:lnTo>
                    <a:pt x="129667" y="107919"/>
                  </a:lnTo>
                  <a:lnTo>
                    <a:pt x="129667" y="0"/>
                  </a:lnTo>
                  <a:cubicBezTo>
                    <a:pt x="99874" y="49487"/>
                    <a:pt x="22198" y="63131"/>
                    <a:pt x="1" y="107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 flipH="1">
              <a:off x="5600713" y="-843250"/>
              <a:ext cx="4696175" cy="4395850"/>
            </a:xfrm>
            <a:custGeom>
              <a:avLst/>
              <a:gdLst/>
              <a:ahLst/>
              <a:cxnLst/>
              <a:rect l="l" t="t" r="r" b="b"/>
              <a:pathLst>
                <a:path w="187847" h="175834" extrusionOk="0">
                  <a:moveTo>
                    <a:pt x="79900" y="109720"/>
                  </a:moveTo>
                  <a:cubicBezTo>
                    <a:pt x="30666" y="118216"/>
                    <a:pt x="15840" y="151526"/>
                    <a:pt x="1" y="175833"/>
                  </a:cubicBezTo>
                  <a:lnTo>
                    <a:pt x="173302" y="175833"/>
                  </a:lnTo>
                  <a:lnTo>
                    <a:pt x="173302" y="0"/>
                  </a:lnTo>
                  <a:lnTo>
                    <a:pt x="156000" y="0"/>
                  </a:lnTo>
                  <a:cubicBezTo>
                    <a:pt x="187847" y="68224"/>
                    <a:pt x="154453" y="96835"/>
                    <a:pt x="79900" y="1097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8"/>
            <p:cNvGrpSpPr/>
            <p:nvPr/>
          </p:nvGrpSpPr>
          <p:grpSpPr>
            <a:xfrm>
              <a:off x="-279750" y="-843256"/>
              <a:ext cx="9647350" cy="6354156"/>
              <a:chOff x="-279750" y="-843256"/>
              <a:chExt cx="9647350" cy="6354156"/>
            </a:xfrm>
          </p:grpSpPr>
          <p:sp>
            <p:nvSpPr>
              <p:cNvPr id="91" name="Google Shape;91;p8"/>
              <p:cNvSpPr/>
              <p:nvPr/>
            </p:nvSpPr>
            <p:spPr>
              <a:xfrm rot="5400000" flipH="1">
                <a:off x="5571616" y="1714916"/>
                <a:ext cx="4339043" cy="3252925"/>
              </a:xfrm>
              <a:custGeom>
                <a:avLst/>
                <a:gdLst/>
                <a:ahLst/>
                <a:cxnLst/>
                <a:rect l="l" t="t" r="r" b="b"/>
                <a:pathLst>
                  <a:path w="64454" h="130117" extrusionOk="0">
                    <a:moveTo>
                      <a:pt x="64454" y="0"/>
                    </a:moveTo>
                    <a:lnTo>
                      <a:pt x="0" y="0"/>
                    </a:lnTo>
                    <a:lnTo>
                      <a:pt x="0" y="130117"/>
                    </a:lnTo>
                    <a:cubicBezTo>
                      <a:pt x="24251" y="88648"/>
                      <a:pt x="24420" y="20875"/>
                      <a:pt x="644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/>
              <p:nvPr/>
            </p:nvSpPr>
            <p:spPr>
              <a:xfrm>
                <a:off x="-279750" y="-843256"/>
                <a:ext cx="3580675" cy="2411050"/>
              </a:xfrm>
              <a:custGeom>
                <a:avLst/>
                <a:gdLst/>
                <a:ahLst/>
                <a:cxnLst/>
                <a:rect l="l" t="t" r="r" b="b"/>
                <a:pathLst>
                  <a:path w="143227" h="96442" extrusionOk="0">
                    <a:moveTo>
                      <a:pt x="143227" y="0"/>
                    </a:moveTo>
                    <a:lnTo>
                      <a:pt x="0" y="0"/>
                    </a:lnTo>
                    <a:lnTo>
                      <a:pt x="0" y="96441"/>
                    </a:lnTo>
                    <a:cubicBezTo>
                      <a:pt x="30834" y="50584"/>
                      <a:pt x="41131" y="5571"/>
                      <a:pt x="77873" y="8778"/>
                    </a:cubicBezTo>
                    <a:cubicBezTo>
                      <a:pt x="111436" y="11704"/>
                      <a:pt x="132452" y="5121"/>
                      <a:pt x="1432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8"/>
            <p:cNvSpPr/>
            <p:nvPr/>
          </p:nvSpPr>
          <p:spPr>
            <a:xfrm rot="-1231472">
              <a:off x="-254139" y="1145658"/>
              <a:ext cx="2286121" cy="5502820"/>
            </a:xfrm>
            <a:custGeom>
              <a:avLst/>
              <a:gdLst/>
              <a:ahLst/>
              <a:cxnLst/>
              <a:rect l="l" t="t" r="r" b="b"/>
              <a:pathLst>
                <a:path w="91447" h="220118" extrusionOk="0">
                  <a:moveTo>
                    <a:pt x="0" y="0"/>
                  </a:moveTo>
                  <a:cubicBezTo>
                    <a:pt x="6876" y="6922"/>
                    <a:pt x="35024" y="21088"/>
                    <a:pt x="41258" y="41533"/>
                  </a:cubicBezTo>
                  <a:cubicBezTo>
                    <a:pt x="47493" y="61979"/>
                    <a:pt x="30347" y="101093"/>
                    <a:pt x="37407" y="122673"/>
                  </a:cubicBezTo>
                  <a:cubicBezTo>
                    <a:pt x="44467" y="144253"/>
                    <a:pt x="74609" y="154773"/>
                    <a:pt x="83616" y="171014"/>
                  </a:cubicBezTo>
                  <a:cubicBezTo>
                    <a:pt x="92623" y="187255"/>
                    <a:pt x="90142" y="211934"/>
                    <a:pt x="91447" y="22011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4" name="Google Shape;94;p8"/>
            <p:cNvSpPr/>
            <p:nvPr/>
          </p:nvSpPr>
          <p:spPr>
            <a:xfrm rot="997806">
              <a:off x="6052347" y="-554559"/>
              <a:ext cx="4756862" cy="3365797"/>
            </a:xfrm>
            <a:custGeom>
              <a:avLst/>
              <a:gdLst/>
              <a:ahLst/>
              <a:cxnLst/>
              <a:rect l="l" t="t" r="r" b="b"/>
              <a:pathLst>
                <a:path w="190269" h="134628" extrusionOk="0">
                  <a:moveTo>
                    <a:pt x="0" y="0"/>
                  </a:moveTo>
                  <a:cubicBezTo>
                    <a:pt x="2239" y="5010"/>
                    <a:pt x="2932" y="21958"/>
                    <a:pt x="13431" y="30059"/>
                  </a:cubicBezTo>
                  <a:cubicBezTo>
                    <a:pt x="23931" y="38160"/>
                    <a:pt x="47701" y="34643"/>
                    <a:pt x="62997" y="48607"/>
                  </a:cubicBezTo>
                  <a:cubicBezTo>
                    <a:pt x="78293" y="62571"/>
                    <a:pt x="83996" y="99505"/>
                    <a:pt x="105208" y="113842"/>
                  </a:cubicBezTo>
                  <a:cubicBezTo>
                    <a:pt x="126420" y="128179"/>
                    <a:pt x="176092" y="131164"/>
                    <a:pt x="190269" y="13462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95" name="Google Shape;95;p8"/>
            <p:cNvGrpSpPr/>
            <p:nvPr/>
          </p:nvGrpSpPr>
          <p:grpSpPr>
            <a:xfrm>
              <a:off x="7988895" y="3911730"/>
              <a:ext cx="883759" cy="600001"/>
              <a:chOff x="-3966800" y="-2580100"/>
              <a:chExt cx="1127675" cy="765600"/>
            </a:xfrm>
          </p:grpSpPr>
          <p:cxnSp>
            <p:nvCxnSpPr>
              <p:cNvPr id="96" name="Google Shape;96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" name="Google Shape;99;p8"/>
            <p:cNvGrpSpPr/>
            <p:nvPr/>
          </p:nvGrpSpPr>
          <p:grpSpPr>
            <a:xfrm>
              <a:off x="7988895" y="239505"/>
              <a:ext cx="883759" cy="600001"/>
              <a:chOff x="-3966800" y="-2580100"/>
              <a:chExt cx="1127675" cy="765600"/>
            </a:xfrm>
          </p:grpSpPr>
          <p:cxnSp>
            <p:nvCxnSpPr>
              <p:cNvPr id="100" name="Google Shape;100;p8"/>
              <p:cNvCxnSpPr/>
              <p:nvPr/>
            </p:nvCxnSpPr>
            <p:spPr>
              <a:xfrm>
                <a:off x="-3793300" y="-2580100"/>
                <a:ext cx="765600" cy="765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8"/>
              <p:cNvCxnSpPr/>
              <p:nvPr/>
            </p:nvCxnSpPr>
            <p:spPr>
              <a:xfrm>
                <a:off x="-3359625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8"/>
              <p:cNvCxnSpPr/>
              <p:nvPr/>
            </p:nvCxnSpPr>
            <p:spPr>
              <a:xfrm>
                <a:off x="-3966800" y="-2457550"/>
                <a:ext cx="520500" cy="520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1737475" y="1535100"/>
            <a:ext cx="5669100" cy="20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9"/>
          <p:cNvGrpSpPr/>
          <p:nvPr/>
        </p:nvGrpSpPr>
        <p:grpSpPr>
          <a:xfrm>
            <a:off x="-1901713" y="-1677934"/>
            <a:ext cx="13122188" cy="7840598"/>
            <a:chOff x="-1901713" y="-1677934"/>
            <a:chExt cx="13122188" cy="7840598"/>
          </a:xfrm>
        </p:grpSpPr>
        <p:grpSp>
          <p:nvGrpSpPr>
            <p:cNvPr id="106" name="Google Shape;106;p9"/>
            <p:cNvGrpSpPr/>
            <p:nvPr/>
          </p:nvGrpSpPr>
          <p:grpSpPr>
            <a:xfrm>
              <a:off x="-1901713" y="-1677934"/>
              <a:ext cx="5739597" cy="7445834"/>
              <a:chOff x="-1901713" y="-1677934"/>
              <a:chExt cx="5739597" cy="7445834"/>
            </a:xfrm>
          </p:grpSpPr>
          <p:sp>
            <p:nvSpPr>
              <p:cNvPr id="107" name="Google Shape;107;p9"/>
              <p:cNvSpPr/>
              <p:nvPr/>
            </p:nvSpPr>
            <p:spPr>
              <a:xfrm flipH="1">
                <a:off x="-487642" y="3449265"/>
                <a:ext cx="1507140" cy="2318635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5270" extrusionOk="0">
                    <a:moveTo>
                      <a:pt x="477" y="8231"/>
                    </a:moveTo>
                    <a:cubicBezTo>
                      <a:pt x="0" y="11256"/>
                      <a:pt x="2035" y="14702"/>
                      <a:pt x="5078" y="15050"/>
                    </a:cubicBezTo>
                    <a:cubicBezTo>
                      <a:pt x="6856" y="15270"/>
                      <a:pt x="8634" y="14482"/>
                      <a:pt x="10375" y="14115"/>
                    </a:cubicBezTo>
                    <a:lnTo>
                      <a:pt x="10375" y="1"/>
                    </a:lnTo>
                    <a:cubicBezTo>
                      <a:pt x="8909" y="294"/>
                      <a:pt x="7479" y="771"/>
                      <a:pt x="6122" y="1412"/>
                    </a:cubicBezTo>
                    <a:cubicBezTo>
                      <a:pt x="3355" y="2750"/>
                      <a:pt x="953" y="5188"/>
                      <a:pt x="477" y="82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9"/>
              <p:cNvSpPr/>
              <p:nvPr/>
            </p:nvSpPr>
            <p:spPr>
              <a:xfrm rot="-5400000" flipH="1">
                <a:off x="-1087375" y="-1078219"/>
                <a:ext cx="3885351" cy="2685920"/>
              </a:xfrm>
              <a:custGeom>
                <a:avLst/>
                <a:gdLst/>
                <a:ahLst/>
                <a:cxnLst/>
                <a:rect l="l" t="t" r="r" b="b"/>
                <a:pathLst>
                  <a:path w="193277" h="133578" extrusionOk="0">
                    <a:moveTo>
                      <a:pt x="0" y="0"/>
                    </a:moveTo>
                    <a:lnTo>
                      <a:pt x="0" y="133577"/>
                    </a:lnTo>
                    <a:cubicBezTo>
                      <a:pt x="28331" y="127191"/>
                      <a:pt x="62822" y="123421"/>
                      <a:pt x="81024" y="92840"/>
                    </a:cubicBezTo>
                    <a:cubicBezTo>
                      <a:pt x="108454" y="46758"/>
                      <a:pt x="106007" y="21100"/>
                      <a:pt x="154874" y="18990"/>
                    </a:cubicBezTo>
                    <a:cubicBezTo>
                      <a:pt x="179406" y="17921"/>
                      <a:pt x="189394" y="8806"/>
                      <a:pt x="1932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 rot="3110315">
                <a:off x="-175041" y="-952129"/>
                <a:ext cx="2286253" cy="5503137"/>
              </a:xfrm>
              <a:custGeom>
                <a:avLst/>
                <a:gdLst/>
                <a:ahLst/>
                <a:cxnLst/>
                <a:rect l="l" t="t" r="r" b="b"/>
                <a:pathLst>
                  <a:path w="91447" h="220118" extrusionOk="0">
                    <a:moveTo>
                      <a:pt x="0" y="0"/>
                    </a:moveTo>
                    <a:cubicBezTo>
                      <a:pt x="6876" y="6922"/>
                      <a:pt x="35024" y="21088"/>
                      <a:pt x="41258" y="41533"/>
                    </a:cubicBezTo>
                    <a:cubicBezTo>
                      <a:pt x="47493" y="61979"/>
                      <a:pt x="30347" y="101093"/>
                      <a:pt x="37407" y="122673"/>
                    </a:cubicBezTo>
                    <a:cubicBezTo>
                      <a:pt x="44467" y="144253"/>
                      <a:pt x="74609" y="154773"/>
                      <a:pt x="83616" y="171014"/>
                    </a:cubicBezTo>
                    <a:cubicBezTo>
                      <a:pt x="92623" y="187255"/>
                      <a:pt x="90142" y="211934"/>
                      <a:pt x="91447" y="22011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0" name="Google Shape;110;p9"/>
            <p:cNvGrpSpPr/>
            <p:nvPr/>
          </p:nvGrpSpPr>
          <p:grpSpPr>
            <a:xfrm>
              <a:off x="4371275" y="-1442525"/>
              <a:ext cx="6849200" cy="7605188"/>
              <a:chOff x="4371275" y="-1442525"/>
              <a:chExt cx="6849200" cy="7605188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4371275" y="981275"/>
                <a:ext cx="6592375" cy="5181388"/>
              </a:xfrm>
              <a:custGeom>
                <a:avLst/>
                <a:gdLst/>
                <a:ahLst/>
                <a:cxnLst/>
                <a:rect l="l" t="t" r="r" b="b"/>
                <a:pathLst>
                  <a:path w="263695" h="175834" extrusionOk="0">
                    <a:moveTo>
                      <a:pt x="109102" y="110058"/>
                    </a:moveTo>
                    <a:cubicBezTo>
                      <a:pt x="74132" y="175130"/>
                      <a:pt x="2223" y="175833"/>
                      <a:pt x="1" y="175833"/>
                    </a:cubicBezTo>
                    <a:lnTo>
                      <a:pt x="263694" y="175833"/>
                    </a:lnTo>
                    <a:lnTo>
                      <a:pt x="263694" y="0"/>
                    </a:lnTo>
                    <a:lnTo>
                      <a:pt x="229006" y="0"/>
                    </a:lnTo>
                    <a:cubicBezTo>
                      <a:pt x="256070" y="110423"/>
                      <a:pt x="143706" y="45661"/>
                      <a:pt x="109102" y="1100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9"/>
              <p:cNvSpPr/>
              <p:nvPr/>
            </p:nvSpPr>
            <p:spPr>
              <a:xfrm rot="10800000" flipH="1">
                <a:off x="6141300" y="-1442525"/>
                <a:ext cx="4288950" cy="3233250"/>
              </a:xfrm>
              <a:custGeom>
                <a:avLst/>
                <a:gdLst/>
                <a:ahLst/>
                <a:cxnLst/>
                <a:rect l="l" t="t" r="r" b="b"/>
                <a:pathLst>
                  <a:path w="171558" h="129330" extrusionOk="0">
                    <a:moveTo>
                      <a:pt x="171557" y="129329"/>
                    </a:moveTo>
                    <a:lnTo>
                      <a:pt x="171557" y="1"/>
                    </a:lnTo>
                    <a:cubicBezTo>
                      <a:pt x="159122" y="5205"/>
                      <a:pt x="140864" y="10832"/>
                      <a:pt x="114390" y="15390"/>
                    </a:cubicBezTo>
                    <a:cubicBezTo>
                      <a:pt x="58264" y="25011"/>
                      <a:pt x="68617" y="97229"/>
                      <a:pt x="0" y="1293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6463750" y="-257250"/>
                <a:ext cx="4756725" cy="3365700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144550" y="1766850"/>
            <a:ext cx="4854900" cy="7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144550" y="2426850"/>
            <a:ext cx="4854900" cy="11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16" name="Google Shape;116;p9"/>
          <p:cNvGrpSpPr/>
          <p:nvPr/>
        </p:nvGrpSpPr>
        <p:grpSpPr>
          <a:xfrm>
            <a:off x="7988894" y="4308581"/>
            <a:ext cx="883759" cy="600001"/>
            <a:chOff x="-3966800" y="-2580100"/>
            <a:chExt cx="1127675" cy="765600"/>
          </a:xfrm>
        </p:grpSpPr>
        <p:cxnSp>
          <p:nvCxnSpPr>
            <p:cNvPr id="117" name="Google Shape;117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9"/>
          <p:cNvGrpSpPr/>
          <p:nvPr/>
        </p:nvGrpSpPr>
        <p:grpSpPr>
          <a:xfrm>
            <a:off x="7988895" y="239505"/>
            <a:ext cx="883759" cy="600001"/>
            <a:chOff x="-3966800" y="-2580100"/>
            <a:chExt cx="1127675" cy="765600"/>
          </a:xfrm>
        </p:grpSpPr>
        <p:cxnSp>
          <p:nvCxnSpPr>
            <p:cNvPr id="121" name="Google Shape;121;p9"/>
            <p:cNvCxnSpPr/>
            <p:nvPr/>
          </p:nvCxnSpPr>
          <p:spPr>
            <a:xfrm>
              <a:off x="-3793300" y="-2580100"/>
              <a:ext cx="765600" cy="765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3359625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3966800" y="-2457550"/>
              <a:ext cx="520500" cy="5205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0"/>
          <p:cNvGrpSpPr/>
          <p:nvPr/>
        </p:nvGrpSpPr>
        <p:grpSpPr>
          <a:xfrm>
            <a:off x="-815557" y="-579587"/>
            <a:ext cx="12542520" cy="7580876"/>
            <a:chOff x="-815557" y="-579587"/>
            <a:chExt cx="12542520" cy="7580876"/>
          </a:xfrm>
        </p:grpSpPr>
        <p:grpSp>
          <p:nvGrpSpPr>
            <p:cNvPr id="126" name="Google Shape;126;p10"/>
            <p:cNvGrpSpPr/>
            <p:nvPr/>
          </p:nvGrpSpPr>
          <p:grpSpPr>
            <a:xfrm flipH="1">
              <a:off x="-815557" y="-579587"/>
              <a:ext cx="11555588" cy="7184120"/>
              <a:chOff x="-1666812" y="-579587"/>
              <a:chExt cx="11555588" cy="7184120"/>
            </a:xfrm>
          </p:grpSpPr>
          <p:sp>
            <p:nvSpPr>
              <p:cNvPr id="127" name="Google Shape;127;p10"/>
              <p:cNvSpPr/>
              <p:nvPr/>
            </p:nvSpPr>
            <p:spPr>
              <a:xfrm rot="-9985509">
                <a:off x="-1338285" y="2727862"/>
                <a:ext cx="4756411" cy="3365478"/>
              </a:xfrm>
              <a:custGeom>
                <a:avLst/>
                <a:gdLst/>
                <a:ahLst/>
                <a:cxnLst/>
                <a:rect l="l" t="t" r="r" b="b"/>
                <a:pathLst>
                  <a:path w="190269" h="134628" extrusionOk="0">
                    <a:moveTo>
                      <a:pt x="0" y="0"/>
                    </a:moveTo>
                    <a:cubicBezTo>
                      <a:pt x="2239" y="5010"/>
                      <a:pt x="2932" y="21958"/>
                      <a:pt x="13431" y="30059"/>
                    </a:cubicBezTo>
                    <a:cubicBezTo>
                      <a:pt x="23931" y="38160"/>
                      <a:pt x="47701" y="34643"/>
                      <a:pt x="62997" y="48607"/>
                    </a:cubicBezTo>
                    <a:cubicBezTo>
                      <a:pt x="78293" y="62571"/>
                      <a:pt x="83996" y="99505"/>
                      <a:pt x="105208" y="113842"/>
                    </a:cubicBezTo>
                    <a:cubicBezTo>
                      <a:pt x="126420" y="128179"/>
                      <a:pt x="176092" y="131164"/>
                      <a:pt x="190269" y="134628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128" name="Google Shape;128;p10"/>
              <p:cNvGrpSpPr/>
              <p:nvPr/>
            </p:nvGrpSpPr>
            <p:grpSpPr>
              <a:xfrm>
                <a:off x="5758075" y="-579587"/>
                <a:ext cx="4130700" cy="6548510"/>
                <a:chOff x="5758075" y="-579587"/>
                <a:chExt cx="4130700" cy="6548510"/>
              </a:xfrm>
            </p:grpSpPr>
            <p:sp>
              <p:nvSpPr>
                <p:cNvPr id="129" name="Google Shape;129;p10"/>
                <p:cNvSpPr/>
                <p:nvPr/>
              </p:nvSpPr>
              <p:spPr>
                <a:xfrm flipH="1">
                  <a:off x="5758075" y="-579587"/>
                  <a:ext cx="4130700" cy="38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28" h="152089" extrusionOk="0">
                      <a:moveTo>
                        <a:pt x="0" y="0"/>
                      </a:moveTo>
                      <a:lnTo>
                        <a:pt x="0" y="152089"/>
                      </a:lnTo>
                      <a:cubicBezTo>
                        <a:pt x="55367" y="111014"/>
                        <a:pt x="37727" y="14686"/>
                        <a:pt x="80687" y="27768"/>
                      </a:cubicBezTo>
                      <a:cubicBezTo>
                        <a:pt x="123224" y="40709"/>
                        <a:pt x="154959" y="29878"/>
                        <a:pt x="16522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0"/>
                <p:cNvSpPr/>
                <p:nvPr/>
              </p:nvSpPr>
              <p:spPr>
                <a:xfrm rot="-9000004" flipH="1">
                  <a:off x="7988117" y="4139551"/>
                  <a:ext cx="1185357" cy="164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6" h="15270" extrusionOk="0">
                      <a:moveTo>
                        <a:pt x="477" y="8231"/>
                      </a:moveTo>
                      <a:cubicBezTo>
                        <a:pt x="0" y="11256"/>
                        <a:pt x="2035" y="14702"/>
                        <a:pt x="5078" y="15050"/>
                      </a:cubicBezTo>
                      <a:cubicBezTo>
                        <a:pt x="6856" y="15270"/>
                        <a:pt x="8634" y="14482"/>
                        <a:pt x="10375" y="14115"/>
                      </a:cubicBezTo>
                      <a:lnTo>
                        <a:pt x="10375" y="1"/>
                      </a:lnTo>
                      <a:cubicBezTo>
                        <a:pt x="8909" y="294"/>
                        <a:pt x="7479" y="771"/>
                        <a:pt x="6122" y="1412"/>
                      </a:cubicBezTo>
                      <a:cubicBezTo>
                        <a:pt x="3355" y="2750"/>
                        <a:pt x="953" y="5188"/>
                        <a:pt x="477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1" name="Google Shape;131;p10"/>
            <p:cNvSpPr/>
            <p:nvPr/>
          </p:nvSpPr>
          <p:spPr>
            <a:xfrm>
              <a:off x="5134588" y="1819900"/>
              <a:ext cx="6592375" cy="5181388"/>
            </a:xfrm>
            <a:custGeom>
              <a:avLst/>
              <a:gdLst/>
              <a:ahLst/>
              <a:cxnLst/>
              <a:rect l="l" t="t" r="r" b="b"/>
              <a:pathLst>
                <a:path w="263695" h="175834" extrusionOk="0">
                  <a:moveTo>
                    <a:pt x="109102" y="110058"/>
                  </a:moveTo>
                  <a:cubicBezTo>
                    <a:pt x="74132" y="175130"/>
                    <a:pt x="2223" y="175833"/>
                    <a:pt x="1" y="175833"/>
                  </a:cubicBezTo>
                  <a:lnTo>
                    <a:pt x="263694" y="175833"/>
                  </a:lnTo>
                  <a:lnTo>
                    <a:pt x="263694" y="0"/>
                  </a:lnTo>
                  <a:lnTo>
                    <a:pt x="229006" y="0"/>
                  </a:lnTo>
                  <a:cubicBezTo>
                    <a:pt x="256070" y="110423"/>
                    <a:pt x="143706" y="45661"/>
                    <a:pt x="109102" y="110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132;p10"/>
          <p:cNvSpPr txBox="1">
            <a:spLocks noGrp="1"/>
          </p:cNvSpPr>
          <p:nvPr>
            <p:ph type="body" idx="1"/>
          </p:nvPr>
        </p:nvSpPr>
        <p:spPr>
          <a:xfrm>
            <a:off x="1572600" y="768100"/>
            <a:ext cx="5998800" cy="10518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</a:lstStyle>
          <a:p>
            <a:endParaRPr/>
          </a:p>
        </p:txBody>
      </p:sp>
      <p:sp>
        <p:nvSpPr>
          <p:cNvPr id="133" name="Google Shape;133;p10"/>
          <p:cNvSpPr/>
          <p:nvPr/>
        </p:nvSpPr>
        <p:spPr>
          <a:xfrm rot="-1972107" flipH="1">
            <a:off x="-2247895" y="-279556"/>
            <a:ext cx="4756619" cy="3365625"/>
          </a:xfrm>
          <a:custGeom>
            <a:avLst/>
            <a:gdLst/>
            <a:ahLst/>
            <a:cxnLst/>
            <a:rect l="l" t="t" r="r" b="b"/>
            <a:pathLst>
              <a:path w="190269" h="134628" extrusionOk="0">
                <a:moveTo>
                  <a:pt x="0" y="0"/>
                </a:moveTo>
                <a:cubicBezTo>
                  <a:pt x="2239" y="5010"/>
                  <a:pt x="2932" y="21958"/>
                  <a:pt x="13431" y="30059"/>
                </a:cubicBezTo>
                <a:cubicBezTo>
                  <a:pt x="23931" y="38160"/>
                  <a:pt x="47701" y="34643"/>
                  <a:pt x="62997" y="48607"/>
                </a:cubicBezTo>
                <a:cubicBezTo>
                  <a:pt x="78293" y="62571"/>
                  <a:pt x="83996" y="99505"/>
                  <a:pt x="105208" y="113842"/>
                </a:cubicBezTo>
                <a:cubicBezTo>
                  <a:pt x="126420" y="128179"/>
                  <a:pt x="176092" y="131164"/>
                  <a:pt x="190269" y="134628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pinnaker"/>
              <a:buNone/>
              <a:defRPr sz="3000" b="1">
                <a:solidFill>
                  <a:schemeClr val="dk2"/>
                </a:solidFill>
                <a:latin typeface="Spinnaker"/>
                <a:ea typeface="Spinnaker"/>
                <a:cs typeface="Spinnaker"/>
                <a:sym typeface="Spinnak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017725"/>
            <a:ext cx="7717500" cy="3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taihing.com/?route=career&amp;lang=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oebius.asia/Documents/company/reports/listedco/listconews/sehk/2022/0923/2022092300825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df2MNjoTL38?feature=oembed" TargetMode="Externa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ihing.com/?route=home#home-bann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"/>
          <p:cNvSpPr txBox="1">
            <a:spLocks noGrp="1"/>
          </p:cNvSpPr>
          <p:nvPr>
            <p:ph type="ctrTitle"/>
          </p:nvPr>
        </p:nvSpPr>
        <p:spPr>
          <a:xfrm>
            <a:off x="1018025" y="996700"/>
            <a:ext cx="5865300" cy="19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主要商業功能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chemeClr val="dk1"/>
                </a:solidFill>
              </a:rPr>
              <a:t>第一節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5" name="Google Shape;405;p29"/>
          <p:cNvSpPr txBox="1">
            <a:spLocks noGrp="1"/>
          </p:cNvSpPr>
          <p:nvPr>
            <p:ph type="subTitle" idx="1"/>
          </p:nvPr>
        </p:nvSpPr>
        <p:spPr>
          <a:xfrm>
            <a:off x="1018025" y="3030600"/>
            <a:ext cx="58653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中四會計組別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/>
              <a:t>教學第一部分</a:t>
            </a:r>
            <a:r>
              <a:rPr lang="en" dirty="0" smtClean="0"/>
              <a:t>: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89" name="Google Shape;489;p38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/>
              <a:t>人力資源管理</a:t>
            </a:r>
            <a:endParaRPr sz="3000" b="1" dirty="0"/>
          </a:p>
        </p:txBody>
      </p:sp>
      <p:sp>
        <p:nvSpPr>
          <p:cNvPr id="490" name="Google Shape;490;p38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>
            <a:spLocks noGrp="1"/>
          </p:cNvSpPr>
          <p:nvPr>
            <p:ph type="body" idx="4294967295"/>
          </p:nvPr>
        </p:nvSpPr>
        <p:spPr>
          <a:xfrm>
            <a:off x="713225" y="1266658"/>
            <a:ext cx="7717500" cy="2505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altLang="en-US" sz="2400" b="1" u="sng" dirty="0"/>
              <a:t>溫習和熱身</a:t>
            </a:r>
            <a:endParaRPr lang="en-US" altLang="zh-HK" sz="2400" b="1" u="sng" dirty="0"/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zh-TW" altLang="en-US" sz="2000" b="1" dirty="0"/>
              <a:t>你還記得部門化嗎？（提示：我們在管理功能 </a:t>
            </a:r>
            <a:r>
              <a:rPr lang="en-US" altLang="zh-TW" sz="2000" b="1" dirty="0"/>
              <a:t>- </a:t>
            </a:r>
            <a:r>
              <a:rPr lang="zh-TW" altLang="en-US" sz="2000" b="1" dirty="0"/>
              <a:t>組織中曾經學過）</a:t>
            </a: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-US" altLang="zh-HK"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altLang="en-US" sz="2000" b="1" dirty="0"/>
              <a:t>如果一家公司設有人力資源部，那麼該公司遵循的是哪種部門化？</a:t>
            </a:r>
            <a:endParaRPr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B82A6-4F95-4F42-9DB2-E6A3E55A7E7B}"/>
              </a:ext>
            </a:extLst>
          </p:cNvPr>
          <p:cNvSpPr txBox="1"/>
          <p:nvPr/>
        </p:nvSpPr>
        <p:spPr>
          <a:xfrm>
            <a:off x="1206944" y="2123002"/>
            <a:ext cx="7145722" cy="78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部門化的方法：依所執行的功能</a:t>
            </a:r>
            <a:r>
              <a:rPr lang="en-US" altLang="zh-TW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/</a:t>
            </a:r>
            <a:r>
              <a:rPr lang="zh-HK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產品種類</a:t>
            </a:r>
            <a:r>
              <a:rPr lang="en-US" altLang="zh-HK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/</a:t>
            </a:r>
            <a:r>
              <a:rPr lang="zh-HK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服務地點</a:t>
            </a:r>
            <a:endParaRPr lang="en-US" altLang="zh-HK" sz="2000" dirty="0">
              <a:solidFill>
                <a:srgbClr val="FF0000"/>
              </a:solidFill>
              <a:latin typeface="Mandali" panose="02020500000000000000" charset="0"/>
              <a:ea typeface="Times New Roman" panose="02020603050405020304" pitchFamily="18" charset="0"/>
              <a:cs typeface="Mandali" panose="02020500000000000000" charset="0"/>
            </a:endParaRPr>
          </a:p>
          <a:p>
            <a:pPr lvl="0">
              <a:lnSpc>
                <a:spcPct val="115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將涉及相同或相似活動的工作分到一個部門。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8618E-F535-0D5E-9EB3-F5EAAF7CA8C7}"/>
              </a:ext>
            </a:extLst>
          </p:cNvPr>
          <p:cNvSpPr txBox="1"/>
          <p:nvPr/>
        </p:nvSpPr>
        <p:spPr>
          <a:xfrm>
            <a:off x="1206944" y="3902842"/>
            <a:ext cx="714572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功能部門化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6" name="Google Shape;495;p39">
            <a:extLst>
              <a:ext uri="{FF2B5EF4-FFF2-40B4-BE49-F238E27FC236}">
                <a16:creationId xmlns:a16="http://schemas.microsoft.com/office/drawing/2014/main" id="{6147C21B-462B-3797-6356-83D4A38597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50803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第一部分</a:t>
            </a:r>
            <a:r>
              <a:rPr lang="en-US" altLang="zh-TW" sz="2800" b="1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人力資源管理</a:t>
            </a:r>
            <a:endParaRPr lang="zh-TW" altLang="en-US" sz="1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15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 txBox="1">
            <a:spLocks noGrp="1"/>
          </p:cNvSpPr>
          <p:nvPr>
            <p:ph type="body" idx="4294967295"/>
          </p:nvPr>
        </p:nvSpPr>
        <p:spPr>
          <a:xfrm>
            <a:off x="713225" y="1266659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200" b="1" dirty="0"/>
              <a:t>3. </a:t>
            </a:r>
            <a:r>
              <a:rPr lang="zh-TW" altLang="en-US" sz="2200" b="1" dirty="0"/>
              <a:t>你知道企業是如何招聘員工的嗎？</a:t>
            </a:r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endParaRPr lang="en" sz="2200" b="1" dirty="0"/>
          </a:p>
          <a:p>
            <a:pPr marL="88900" lvl="0" indent="0" algn="l" rtl="0"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rPr lang="en" sz="2200" b="1" dirty="0"/>
              <a:t>4. </a:t>
            </a:r>
            <a:r>
              <a:rPr lang="zh-TW" altLang="en-US" sz="2200" b="1" dirty="0"/>
              <a:t>求職者會關注甚麼？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497" name="Google Shape;4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83" y="3989401"/>
            <a:ext cx="1534885" cy="11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 rotWithShape="1">
          <a:blip r:embed="rId4">
            <a:alphaModFix/>
          </a:blip>
          <a:srcRect t="7532" b="7455"/>
          <a:stretch/>
        </p:blipFill>
        <p:spPr>
          <a:xfrm rot="-7">
            <a:off x="7604349" y="2042340"/>
            <a:ext cx="1481164" cy="1254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519739-2C97-271E-1B95-C63AE3BB02CF}"/>
              </a:ext>
            </a:extLst>
          </p:cNvPr>
          <p:cNvSpPr txBox="1"/>
          <p:nvPr/>
        </p:nvSpPr>
        <p:spPr>
          <a:xfrm>
            <a:off x="999114" y="1771531"/>
            <a:ext cx="71457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企業可以通過在其網站、報紙、求職</a:t>
            </a: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網站發布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職位空缺來聘請員工。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A5BA3-F235-218E-30DE-EC14A749D5E5}"/>
              </a:ext>
            </a:extLst>
          </p:cNvPr>
          <p:cNvSpPr txBox="1"/>
          <p:nvPr/>
        </p:nvSpPr>
        <p:spPr>
          <a:xfrm>
            <a:off x="999114" y="3297049"/>
            <a:ext cx="7145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他們關注自己是否</a:t>
            </a: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符合</a:t>
            </a:r>
            <a:r>
              <a:rPr lang="zh-CN" altLang="en-US" sz="2000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工作</a:t>
            </a: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描述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、公司有否提供公平的薪水、福利和培訓、晉升機會</a:t>
            </a:r>
            <a:r>
              <a:rPr lang="en-US" altLang="zh-TW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……</a:t>
            </a:r>
            <a:endParaRPr lang="zh-TW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Google Shape;495;p39">
            <a:extLst>
              <a:ext uri="{FF2B5EF4-FFF2-40B4-BE49-F238E27FC236}">
                <a16:creationId xmlns:a16="http://schemas.microsoft.com/office/drawing/2014/main" id="{D6F7DDFC-F6A0-674B-D59F-BCAF11CF94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第一部分</a:t>
            </a:r>
            <a:r>
              <a:rPr lang="en-US" altLang="zh-TW" sz="2800" b="1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人力資源管理</a:t>
            </a:r>
            <a:endParaRPr lang="zh-TW" altLang="en-US" sz="1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 txBox="1">
            <a:spLocks noGrp="1"/>
          </p:cNvSpPr>
          <p:nvPr>
            <p:ph type="body" idx="4294967295"/>
          </p:nvPr>
        </p:nvSpPr>
        <p:spPr>
          <a:xfrm>
            <a:off x="713225" y="1234877"/>
            <a:ext cx="7717500" cy="3668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/>
              <a:t>人力資源管理是</a:t>
            </a:r>
          </a:p>
          <a:p>
            <a:pPr marL="742950" lvl="1" indent="-285750">
              <a:buFont typeface="Wingdings" panose="05000000000000000000" pitchFamily="2" charset="2"/>
              <a:buChar char=""/>
            </a:pP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獲取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培訓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僱員、</a:t>
            </a: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評核</a:t>
            </a: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他們的表現、為他們提供</a:t>
            </a:r>
            <a:r>
              <a:rPr lang="zh-TW" altLang="en-US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報酬</a:t>
            </a:r>
            <a:endParaRPr lang="zh-TW" altLang="en-US" sz="1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"/>
            </a:pPr>
            <a:r>
              <a:rPr lang="zh-TW" altLang="en-US" sz="18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以及處理僱員關係和僱員福祉等事項的過程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/>
              <a:t>人力資源管理的主要功能：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TW" altLang="en-US" sz="1800" b="1" dirty="0"/>
              <a:t>人力規劃</a:t>
            </a:r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zh-CN" altLang="en-US" sz="1800" b="1" dirty="0" smtClean="0"/>
              <a:t>招聘</a:t>
            </a:r>
            <a:r>
              <a:rPr lang="zh-CN" altLang="en-US" sz="1800" b="1" dirty="0"/>
              <a:t>和甄選</a:t>
            </a:r>
            <a:endParaRPr lang="en-US" altLang="zh-HK" sz="1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1800" b="1" dirty="0" smtClean="0"/>
              <a:t>培訓和發展</a:t>
            </a:r>
            <a:endParaRPr lang="en-US" altLang="zh-CN" sz="1800" b="1" dirty="0" smtClean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HK" altLang="en-US" sz="1800" b="1" dirty="0" smtClean="0"/>
              <a:t>員工</a:t>
            </a:r>
            <a:r>
              <a:rPr lang="zh-HK" altLang="en-US" sz="1800" b="1" dirty="0"/>
              <a:t>考績</a:t>
            </a:r>
            <a:endParaRPr lang="en-US" altLang="zh-HK" sz="1800" b="1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HK" altLang="en-US" sz="1800" b="1" dirty="0"/>
              <a:t>報酬</a:t>
            </a:r>
            <a:r>
              <a:rPr lang="zh-HK" altLang="en-US" sz="1800" b="1" dirty="0" smtClean="0"/>
              <a:t>管理</a:t>
            </a:r>
            <a:endParaRPr lang="en-US" altLang="zh-HK" sz="1800" b="1" dirty="0" smtClean="0"/>
          </a:p>
          <a:p>
            <a:pPr marL="285750" lvl="0" indent="-285750">
              <a:spcBef>
                <a:spcPts val="600"/>
              </a:spcBef>
              <a:buFontTx/>
              <a:buChar char="-"/>
            </a:pPr>
            <a:r>
              <a:rPr lang="zh-TW" altLang="en-US" sz="1800" b="1" dirty="0"/>
              <a:t>促進僱員關係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" altLang="zh-HK" sz="18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4" name="Google Shape;495;p39">
            <a:extLst>
              <a:ext uri="{FF2B5EF4-FFF2-40B4-BE49-F238E27FC236}">
                <a16:creationId xmlns:a16="http://schemas.microsoft.com/office/drawing/2014/main" id="{20666BF0-2E5C-111D-62D8-7B5C265C6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第一部分</a:t>
            </a:r>
            <a:r>
              <a:rPr lang="en-US" altLang="zh-TW" sz="2800" b="1" dirty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2800" b="1" dirty="0">
                <a:latin typeface="Roboto"/>
                <a:ea typeface="Roboto"/>
                <a:cs typeface="Roboto"/>
                <a:sym typeface="Roboto"/>
              </a:rPr>
              <a:t>人力資源管理</a:t>
            </a:r>
            <a:endParaRPr lang="zh-TW" altLang="en-US" sz="14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12B228-75D4-0443-6E46-C18C37A8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8339"/>
            <a:ext cx="5329664" cy="2370674"/>
          </a:xfrm>
          <a:prstGeom prst="rect">
            <a:avLst/>
          </a:prstGeom>
        </p:spPr>
      </p:pic>
      <p:sp>
        <p:nvSpPr>
          <p:cNvPr id="511" name="Google Shape;511;p41"/>
          <p:cNvSpPr txBox="1">
            <a:spLocks noGrp="1"/>
          </p:cNvSpPr>
          <p:nvPr>
            <p:ph type="body" idx="4294967295"/>
          </p:nvPr>
        </p:nvSpPr>
        <p:spPr>
          <a:xfrm>
            <a:off x="713225" y="1056300"/>
            <a:ext cx="7717500" cy="7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 smtClean="0"/>
              <a:t>一起探索</a:t>
            </a:r>
            <a:r>
              <a:rPr lang="zh-TW" altLang="en-US" sz="1800" b="1" dirty="0"/>
              <a:t>在太興網站上提取的招聘</a:t>
            </a:r>
            <a:r>
              <a:rPr lang="zh-TW" altLang="en-US" sz="1800" b="1" dirty="0" smtClean="0"/>
              <a:t>信息！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970A4-8205-47AE-97BD-E764EE245E8A}"/>
              </a:ext>
            </a:extLst>
          </p:cNvPr>
          <p:cNvSpPr txBox="1"/>
          <p:nvPr/>
        </p:nvSpPr>
        <p:spPr>
          <a:xfrm>
            <a:off x="1928917" y="1767600"/>
            <a:ext cx="1067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節錄 </a:t>
            </a:r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C6C692-2C21-4ACC-478B-453D4E14CD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17" t="11057" r="5023" b="6775"/>
          <a:stretch/>
        </p:blipFill>
        <p:spPr>
          <a:xfrm>
            <a:off x="4764304" y="1437707"/>
            <a:ext cx="4231781" cy="21108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5AF7B3-A5F3-50DB-542A-30FEA5441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75901"/>
            <a:ext cx="4447380" cy="1601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71507E-2741-487B-80A8-FD0C39D7A934}"/>
              </a:ext>
            </a:extLst>
          </p:cNvPr>
          <p:cNvSpPr txBox="1"/>
          <p:nvPr/>
        </p:nvSpPr>
        <p:spPr>
          <a:xfrm>
            <a:off x="6948677" y="3287204"/>
            <a:ext cx="1007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highlight>
                  <a:srgbClr val="FFFF00"/>
                </a:highlight>
              </a:rPr>
              <a:t>節錄 </a:t>
            </a:r>
            <a:r>
              <a:rPr lang="en-US" dirty="0">
                <a:highlight>
                  <a:srgbClr val="FFFF00"/>
                </a:highlight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7F82B5-FC5C-4EAF-813B-6372E4100FFD}"/>
              </a:ext>
            </a:extLst>
          </p:cNvPr>
          <p:cNvSpPr txBox="1"/>
          <p:nvPr/>
        </p:nvSpPr>
        <p:spPr>
          <a:xfrm>
            <a:off x="-14716" y="4368096"/>
            <a:ext cx="4955177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HK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HK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HK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HK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HK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HK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HK" altLang="en-US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日）。加入太興：共創前景。檢自：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  <a:hlinkClick r:id="rId6"/>
              </a:rPr>
              <a:t>https://www.taihing.com/?route=</a:t>
            </a:r>
            <a:r>
              <a:rPr lang="en-GB" sz="1100" dirty="0" err="1">
                <a:latin typeface="Times New Roman" panose="02020603050405020304" pitchFamily="18" charset="0"/>
                <a:ea typeface="新細明體" panose="02020500000000000000" pitchFamily="18" charset="-120"/>
                <a:hlinkClick r:id="rId6"/>
              </a:rPr>
              <a:t>career&amp;lang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  <a:hlinkClick r:id="rId6"/>
              </a:rPr>
              <a:t>=2</a:t>
            </a:r>
            <a:r>
              <a:rPr lang="en-GB" sz="11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en-US" sz="11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>
              <a:lnSpc>
                <a:spcPct val="115000"/>
              </a:lnSpc>
            </a:pPr>
            <a:endParaRPr lang="en-GB" sz="1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" name="Google Shape;495;p39">
            <a:extLst>
              <a:ext uri="{FF2B5EF4-FFF2-40B4-BE49-F238E27FC236}">
                <a16:creationId xmlns:a16="http://schemas.microsoft.com/office/drawing/2014/main" id="{AB426233-16C4-2713-6322-8B31F95BF3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2412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>
                <a:latin typeface="+mn-lt"/>
                <a:ea typeface="Roboto"/>
                <a:cs typeface="Roboto"/>
                <a:sym typeface="Roboto"/>
              </a:rPr>
              <a:t>第一部分</a:t>
            </a:r>
            <a:r>
              <a:rPr lang="en-US" altLang="zh-TW" sz="2800" b="1" dirty="0">
                <a:latin typeface="+mn-lt"/>
                <a:ea typeface="Roboto"/>
                <a:cs typeface="Roboto"/>
                <a:sym typeface="Roboto"/>
              </a:rPr>
              <a:t>: </a:t>
            </a:r>
            <a:r>
              <a:rPr lang="zh-TW" altLang="en-US" sz="2800" b="1" dirty="0">
                <a:latin typeface="+mn-lt"/>
                <a:ea typeface="Roboto"/>
                <a:cs typeface="Roboto"/>
                <a:sym typeface="Roboto"/>
              </a:rPr>
              <a:t>人力資源管理</a:t>
            </a:r>
            <a:endParaRPr lang="zh-TW" altLang="en-US" sz="1400" b="1" dirty="0">
              <a:latin typeface="+mn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2"/>
          <p:cNvSpPr txBox="1">
            <a:spLocks noGrp="1"/>
          </p:cNvSpPr>
          <p:nvPr>
            <p:ph type="body" idx="4294967295"/>
          </p:nvPr>
        </p:nvSpPr>
        <p:spPr>
          <a:xfrm>
            <a:off x="713225" y="1638775"/>
            <a:ext cx="77175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/>
              <a:t>指示：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四至五名同學為一組</a:t>
            </a:r>
            <a:endParaRPr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閱讀太興網站的節錄</a:t>
            </a:r>
            <a:endParaRPr lang="en"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在</a:t>
            </a:r>
            <a:r>
              <a:rPr lang="en-US" altLang="zh-TW" sz="2200" b="1" dirty="0"/>
              <a:t>10</a:t>
            </a:r>
            <a:r>
              <a:rPr lang="zh-TW" altLang="en-US" sz="2200" b="1" dirty="0"/>
              <a:t>分鐘內回答問題</a:t>
            </a:r>
            <a:endParaRPr lang="en-US" altLang="zh-TW" sz="2200" b="1" dirty="0"/>
          </a:p>
          <a:p>
            <a:pPr indent="-368300">
              <a:buSzPts val="2200"/>
              <a:buFont typeface="Mandali"/>
              <a:buAutoNum type="arabicPeriod"/>
            </a:pPr>
            <a:r>
              <a:rPr lang="zh-TW" altLang="en-US" sz="2200" b="1" dirty="0"/>
              <a:t>把討論結果分享到線上留言板</a:t>
            </a:r>
            <a:r>
              <a:rPr lang="en" altLang="zh-HK" sz="2200" b="1" dirty="0"/>
              <a:t> 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pic>
        <p:nvPicPr>
          <p:cNvPr id="525" name="Google Shape;52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738" y="1211695"/>
            <a:ext cx="2753974" cy="15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3;p42">
            <a:extLst>
              <a:ext uri="{FF2B5EF4-FFF2-40B4-BE49-F238E27FC236}">
                <a16:creationId xmlns:a16="http://schemas.microsoft.com/office/drawing/2014/main" id="{D70303D3-0E2C-6326-9F19-4B1991F1AD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>
                <a:latin typeface="+mn-lt"/>
                <a:ea typeface="Mandali"/>
                <a:cs typeface="Mandali"/>
                <a:sym typeface="Mandali"/>
              </a:rPr>
              <a:t>小組討論</a:t>
            </a:r>
            <a:r>
              <a:rPr lang="en" sz="2700" dirty="0">
                <a:latin typeface="+mn-lt"/>
                <a:ea typeface="Mandali"/>
                <a:cs typeface="Mandali"/>
                <a:sym typeface="Mandali"/>
              </a:rPr>
              <a:t>: </a:t>
            </a:r>
            <a:r>
              <a:rPr lang="zh-TW" altLang="en-US" sz="2700" dirty="0">
                <a:latin typeface="+mn-lt"/>
              </a:rPr>
              <a:t>太興集團的人力資源管理</a:t>
            </a:r>
            <a:endParaRPr sz="2300" dirty="0">
              <a:solidFill>
                <a:schemeClr val="dk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3"/>
          <p:cNvSpPr txBox="1">
            <a:spLocks noGrp="1"/>
          </p:cNvSpPr>
          <p:nvPr>
            <p:ph type="body" idx="4294967295"/>
          </p:nvPr>
        </p:nvSpPr>
        <p:spPr>
          <a:xfrm>
            <a:off x="713224" y="1367400"/>
            <a:ext cx="8160809" cy="3331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altLang="en-US" sz="1800" b="1" dirty="0"/>
              <a:t>你能在從節錄</a:t>
            </a:r>
            <a:r>
              <a:rPr lang="en-US" altLang="zh-TW" sz="1800" b="1" dirty="0"/>
              <a:t>A</a:t>
            </a:r>
            <a:r>
              <a:rPr lang="zh-TW" altLang="en-US" sz="1800" b="1" dirty="0"/>
              <a:t>中識別出哪些人力資源管理活動？</a:t>
            </a:r>
            <a:endParaRPr lang="en-US" altLang="zh-TW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altLang="en-US" sz="1800" b="1" dirty="0"/>
              <a:t>為甚麼太興的人力資源管理會進行節錄</a:t>
            </a:r>
            <a:r>
              <a:rPr lang="en-US" altLang="zh-TW" sz="1800" b="1" dirty="0"/>
              <a:t>A</a:t>
            </a:r>
            <a:r>
              <a:rPr lang="zh-TW" altLang="en-US" sz="1800" b="1" dirty="0"/>
              <a:t>中的活動？</a:t>
            </a:r>
            <a:endParaRPr lang="en-US" altLang="zh-TW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zh-TW" altLang="en-US" sz="1800" b="1" dirty="0"/>
              <a:t>你能在從節錄</a:t>
            </a:r>
            <a:r>
              <a:rPr lang="en-US" altLang="zh-TW" sz="1800" b="1" dirty="0"/>
              <a:t>B</a:t>
            </a:r>
            <a:r>
              <a:rPr lang="zh-TW" altLang="en-US" sz="1800" b="1" dirty="0"/>
              <a:t>中識別出哪些人力資源管理活動？</a:t>
            </a:r>
            <a:endParaRPr lang="en-US" altLang="zh-TW" sz="1800" b="1" dirty="0"/>
          </a:p>
          <a:p>
            <a:pPr marL="5588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>
              <a:buSzPts val="2000"/>
              <a:buAutoNum type="arabicPeriod"/>
            </a:pPr>
            <a:r>
              <a:rPr lang="zh-TW" altLang="en-US" sz="1800" b="1" dirty="0"/>
              <a:t>如果一間公司沒有節錄</a:t>
            </a:r>
            <a:r>
              <a:rPr lang="en-US" altLang="zh-TW" sz="1800" b="1" dirty="0"/>
              <a:t>B</a:t>
            </a:r>
            <a:r>
              <a:rPr lang="zh-TW" altLang="en-US" sz="1800" b="1" dirty="0"/>
              <a:t>中提到的人力資源管理活動會怎樣？</a:t>
            </a:r>
            <a:endParaRPr lang="en" altLang="zh-HK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altLang="zh-HK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558800" lvl="0" indent="-4572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lang="en" sz="18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endParaRPr sz="1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zh-HK" altLang="en-US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5E6EF-F863-AE87-03F1-E3FC9A5D3979}"/>
              </a:ext>
            </a:extLst>
          </p:cNvPr>
          <p:cNvSpPr txBox="1"/>
          <p:nvPr/>
        </p:nvSpPr>
        <p:spPr>
          <a:xfrm>
            <a:off x="1285003" y="3553940"/>
            <a:ext cx="7263004" cy="36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人力規劃</a:t>
            </a: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、</a:t>
            </a: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報酬管理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71387-9958-D435-1933-8361ADDBDEF5}"/>
              </a:ext>
            </a:extLst>
          </p:cNvPr>
          <p:cNvSpPr txBox="1"/>
          <p:nvPr/>
        </p:nvSpPr>
        <p:spPr>
          <a:xfrm>
            <a:off x="1285003" y="1842733"/>
            <a:ext cx="7145722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培訓和發展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7492D0-6F29-E995-A69A-7357DFA34ADF}"/>
              </a:ext>
            </a:extLst>
          </p:cNvPr>
          <p:cNvSpPr txBox="1"/>
          <p:nvPr/>
        </p:nvSpPr>
        <p:spPr>
          <a:xfrm>
            <a:off x="1285003" y="2715072"/>
            <a:ext cx="71457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提高員工的技能和績效，幫助新人適應新環境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8D80C-00CC-75F2-EB6E-72159C598338}"/>
              </a:ext>
            </a:extLst>
          </p:cNvPr>
          <p:cNvSpPr txBox="1"/>
          <p:nvPr/>
        </p:nvSpPr>
        <p:spPr>
          <a:xfrm>
            <a:off x="1264179" y="4297492"/>
            <a:ext cx="7058897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沒有</a:t>
            </a: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人力規劃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: </a:t>
            </a: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不知道應該</a:t>
            </a:r>
            <a:r>
              <a:rPr lang="zh-TW" altLang="en-US" sz="16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填補甚麼</a:t>
            </a: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職位</a:t>
            </a:r>
            <a:endParaRPr lang="en-US" altLang="zh-TW" sz="1600" dirty="0">
              <a:solidFill>
                <a:srgbClr val="FF0000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lvl="0">
              <a:lnSpc>
                <a:spcPct val="1150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沒有</a:t>
            </a: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報酬管理</a:t>
            </a:r>
            <a:r>
              <a:rPr lang="en-US" altLang="zh-HK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:</a:t>
            </a:r>
            <a:r>
              <a:rPr lang="zh-HK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留不住人才</a:t>
            </a:r>
            <a:endParaRPr lang="zh-TW" altLang="zh-HK" sz="16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4" name="Google Shape;523;p42">
            <a:extLst>
              <a:ext uri="{FF2B5EF4-FFF2-40B4-BE49-F238E27FC236}">
                <a16:creationId xmlns:a16="http://schemas.microsoft.com/office/drawing/2014/main" id="{D23B3669-6652-31BD-EF9E-856CC31896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>
                <a:latin typeface="Mandali"/>
                <a:ea typeface="Mandali"/>
                <a:cs typeface="Mandali"/>
                <a:sym typeface="Mandali"/>
              </a:rPr>
              <a:t>小組討論</a:t>
            </a:r>
            <a:r>
              <a:rPr lang="en" sz="2700" dirty="0">
                <a:latin typeface="Mandali"/>
                <a:ea typeface="Mandali"/>
                <a:cs typeface="Mandali"/>
                <a:sym typeface="Mandali"/>
              </a:rPr>
              <a:t>: </a:t>
            </a:r>
            <a:r>
              <a:rPr lang="zh-TW" altLang="en-US" sz="2700" dirty="0"/>
              <a:t>太興集團的人力資源管理</a:t>
            </a:r>
            <a:endParaRPr sz="2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49616"/>
            <a:ext cx="7717500" cy="572700"/>
          </a:xfrm>
        </p:spPr>
        <p:txBody>
          <a:bodyPr/>
          <a:lstStyle/>
          <a:p>
            <a:r>
              <a:rPr lang="zh-TW" altLang="en-US" sz="2800" dirty="0"/>
              <a:t>人力資源管理的主要功能</a:t>
            </a:r>
            <a:endParaRPr lang="zh-HK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0" y="1366754"/>
            <a:ext cx="3721694" cy="225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人力規劃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預測要達成企業目標所需的員工數量和類型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決定企業須要填補哪些職位空缺，以及如何填補這些空缺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273480-7C7C-ED1B-F571-166365B49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" t="11429" r="2858" b="7538"/>
          <a:stretch/>
        </p:blipFill>
        <p:spPr>
          <a:xfrm>
            <a:off x="3721694" y="1331130"/>
            <a:ext cx="5372075" cy="2592146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BDCB078-2534-1848-6B93-136B21820737}"/>
              </a:ext>
            </a:extLst>
          </p:cNvPr>
          <p:cNvSpPr/>
          <p:nvPr/>
        </p:nvSpPr>
        <p:spPr>
          <a:xfrm>
            <a:off x="5698672" y="4029412"/>
            <a:ext cx="3035718" cy="689734"/>
          </a:xfrm>
          <a:prstGeom prst="wedgeRoundRectCallout">
            <a:avLst>
              <a:gd name="adj1" fmla="val -33045"/>
              <a:gd name="adj2" fmla="val -81029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人力資源管理決定太興需要</a:t>
            </a:r>
            <a:r>
              <a:rPr lang="zh-TW" altLang="en-US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填補甚麼</a:t>
            </a:r>
            <a:r>
              <a:rPr lang="zh-TW" altLang="en-US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職位以及他們想招聘多少工人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16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58156"/>
            <a:ext cx="7717500" cy="572700"/>
          </a:xfrm>
        </p:spPr>
        <p:txBody>
          <a:bodyPr/>
          <a:lstStyle/>
          <a:p>
            <a:r>
              <a:rPr lang="zh-TW" altLang="en-US" sz="2800" dirty="0"/>
              <a:t>人力資源管理的主要功能</a:t>
            </a:r>
            <a:endParaRPr lang="zh-HK" altLang="en-US" sz="2800" dirty="0"/>
          </a:p>
        </p:txBody>
      </p:sp>
      <p:pic>
        <p:nvPicPr>
          <p:cNvPr id="9" name="Google Shape;512;p41">
            <a:extLst>
              <a:ext uri="{FF2B5EF4-FFF2-40B4-BE49-F238E27FC236}">
                <a16:creationId xmlns:a16="http://schemas.microsoft.com/office/drawing/2014/main" id="{F18587DA-9C1F-FB7B-B3F1-182FC5EC784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5794"/>
          <a:stretch/>
        </p:blipFill>
        <p:spPr>
          <a:xfrm>
            <a:off x="278776" y="1223798"/>
            <a:ext cx="4372589" cy="379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4756297" y="1193321"/>
            <a:ext cx="4298055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000" b="1" u="sng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招聘</a:t>
            </a:r>
            <a:r>
              <a:rPr lang="zh-CN" altLang="en-US" sz="2000" b="1" u="sng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和</a:t>
            </a:r>
            <a:r>
              <a:rPr lang="zh-TW" altLang="en-US" sz="2000" b="1" u="sng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甄選</a:t>
            </a:r>
            <a:endParaRPr lang="en-US" altLang="zh-TW" sz="2000" b="1" u="sng" dirty="0" smtClean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招聘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、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甄選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僱用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合適的人選來填補企業的職位空缺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81DC3B6-0D25-83E0-010B-5AB12ED247BD}"/>
              </a:ext>
            </a:extLst>
          </p:cNvPr>
          <p:cNvSpPr/>
          <p:nvPr/>
        </p:nvSpPr>
        <p:spPr>
          <a:xfrm>
            <a:off x="4929817" y="3189928"/>
            <a:ext cx="3028965" cy="1508547"/>
          </a:xfrm>
          <a:prstGeom prst="wedgeRoundRectCallout">
            <a:avLst>
              <a:gd name="adj1" fmla="val -70428"/>
              <a:gd name="adj2" fmla="val -33258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太興在其「職位空缺」中列明職位要求，以物色及吸引適合每項職位的應聘者，並選出最合適的人選。</a:t>
            </a:r>
            <a:endParaRPr lang="zh-HK" altLang="en-US" sz="16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D0D6-A719-FE34-8094-13A84EC8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49616"/>
            <a:ext cx="7717500" cy="572700"/>
          </a:xfrm>
        </p:spPr>
        <p:txBody>
          <a:bodyPr/>
          <a:lstStyle/>
          <a:p>
            <a:r>
              <a:rPr lang="zh-TW" altLang="en-US" sz="2800" dirty="0"/>
              <a:t>人力資源管理的主要功能</a:t>
            </a:r>
            <a:endParaRPr lang="zh-HK" alt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6587D3-E7C7-EC7E-CE96-8280D3CA238C}"/>
              </a:ext>
            </a:extLst>
          </p:cNvPr>
          <p:cNvSpPr txBox="1"/>
          <p:nvPr/>
        </p:nvSpPr>
        <p:spPr>
          <a:xfrm>
            <a:off x="195942" y="1661244"/>
            <a:ext cx="4573282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培訓和發展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為員工設計培訓和發展計劃，以改善他們的技能和能力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0B59D-6EF8-5A77-15E7-69C7ADE16E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1" t="8238"/>
          <a:stretch/>
        </p:blipFill>
        <p:spPr>
          <a:xfrm>
            <a:off x="4901575" y="942899"/>
            <a:ext cx="4046483" cy="3257702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BDCB078-2534-1848-6B93-136B21820737}"/>
              </a:ext>
            </a:extLst>
          </p:cNvPr>
          <p:cNvSpPr/>
          <p:nvPr/>
        </p:nvSpPr>
        <p:spPr>
          <a:xfrm>
            <a:off x="1805006" y="3878037"/>
            <a:ext cx="3035718" cy="1075064"/>
          </a:xfrm>
          <a:prstGeom prst="wedgeRoundRectCallout">
            <a:avLst>
              <a:gd name="adj1" fmla="val 60546"/>
              <a:gd name="adj2" fmla="val -41339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太興人力資源管理為員工提供不同的課程和培訓，以提高他們的技能和表現</a:t>
            </a:r>
            <a:endParaRPr lang="zh-HK" altLang="en-US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目錄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902781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" name="Google Shape;412;p30"/>
          <p:cNvGrpSpPr/>
          <p:nvPr/>
        </p:nvGrpSpPr>
        <p:grpSpPr>
          <a:xfrm>
            <a:off x="851208" y="2800855"/>
            <a:ext cx="92400" cy="411825"/>
            <a:chOff x="845575" y="2563700"/>
            <a:chExt cx="92400" cy="411825"/>
          </a:xfrm>
        </p:grpSpPr>
        <p:cxnSp>
          <p:nvCxnSpPr>
            <p:cNvPr id="413" name="Google Shape;41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14" name="Google Shape;41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30"/>
          <p:cNvSpPr txBox="1"/>
          <p:nvPr/>
        </p:nvSpPr>
        <p:spPr>
          <a:xfrm>
            <a:off x="793320" y="185197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介紹新課題</a:t>
            </a:r>
            <a:r>
              <a:rPr lang="en" sz="1200" b="1" dirty="0">
                <a:latin typeface="Roboto"/>
                <a:ea typeface="Roboto"/>
                <a:cs typeface="Roboto"/>
                <a:sym typeface="Roboto"/>
              </a:rPr>
              <a:t>: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主要商業功能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2437281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"/>
          <p:cNvSpPr txBox="1"/>
          <p:nvPr/>
        </p:nvSpPr>
        <p:spPr>
          <a:xfrm>
            <a:off x="2323951" y="3492711"/>
            <a:ext cx="2028973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教學</a:t>
            </a:r>
            <a:r>
              <a:rPr lang="zh-CN" altLang="en-US" sz="1200" b="1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一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部</a:t>
            </a:r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分</a:t>
            </a:r>
            <a:r>
              <a:rPr lang="en" sz="1200" b="1" dirty="0" smtClean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人力資源管理</a:t>
            </a: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8" name="Google Shape;418;p30"/>
          <p:cNvGrpSpPr/>
          <p:nvPr/>
        </p:nvGrpSpPr>
        <p:grpSpPr>
          <a:xfrm rot="10800000">
            <a:off x="2395183" y="3080258"/>
            <a:ext cx="92400" cy="411825"/>
            <a:chOff x="2070100" y="2563700"/>
            <a:chExt cx="92400" cy="411825"/>
          </a:xfrm>
        </p:grpSpPr>
        <p:cxnSp>
          <p:nvCxnSpPr>
            <p:cNvPr id="419" name="Google Shape;419;p30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0" name="Google Shape;420;p30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30"/>
          <p:cNvSpPr/>
          <p:nvPr/>
        </p:nvSpPr>
        <p:spPr>
          <a:xfrm>
            <a:off x="3971778" y="3080265"/>
            <a:ext cx="15345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2" name="Google Shape;422;p30"/>
          <p:cNvGrpSpPr/>
          <p:nvPr/>
        </p:nvGrpSpPr>
        <p:grpSpPr>
          <a:xfrm>
            <a:off x="3924544" y="2800855"/>
            <a:ext cx="92400" cy="411825"/>
            <a:chOff x="845575" y="2563700"/>
            <a:chExt cx="92400" cy="411825"/>
          </a:xfrm>
        </p:grpSpPr>
        <p:cxnSp>
          <p:nvCxnSpPr>
            <p:cNvPr id="423" name="Google Shape;42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4" name="Google Shape;42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30"/>
          <p:cNvSpPr txBox="1"/>
          <p:nvPr/>
        </p:nvSpPr>
        <p:spPr>
          <a:xfrm>
            <a:off x="3866522" y="2135825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教學</a:t>
            </a:r>
            <a:r>
              <a:rPr lang="zh-CN" altLang="en-US" sz="1200" b="1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二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部分</a:t>
            </a:r>
            <a:r>
              <a:rPr lang="en-US" altLang="zh-TW" sz="1200" b="1" dirty="0" smtClean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財務管理</a:t>
            </a:r>
            <a:endParaRPr lang="zh-TW" altLang="en-US"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5506276" y="3080265"/>
            <a:ext cx="1534500" cy="133500"/>
          </a:xfrm>
          <a:prstGeom prst="rect">
            <a:avLst/>
          </a:prstGeom>
          <a:solidFill>
            <a:srgbClr val="0856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30"/>
          <p:cNvGrpSpPr/>
          <p:nvPr/>
        </p:nvGrpSpPr>
        <p:grpSpPr>
          <a:xfrm rot="10800000">
            <a:off x="5455515" y="3080258"/>
            <a:ext cx="92400" cy="411825"/>
            <a:chOff x="2070100" y="2563700"/>
            <a:chExt cx="92400" cy="411825"/>
          </a:xfrm>
        </p:grpSpPr>
        <p:cxnSp>
          <p:nvCxnSpPr>
            <p:cNvPr id="428" name="Google Shape;428;p30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29" name="Google Shape;429;p30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30"/>
          <p:cNvSpPr txBox="1"/>
          <p:nvPr/>
        </p:nvSpPr>
        <p:spPr>
          <a:xfrm>
            <a:off x="5370448" y="3492711"/>
            <a:ext cx="2001902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zh-TW" altLang="en-US" sz="1200" b="1" dirty="0" smtClean="0">
                <a:latin typeface="Roboto"/>
                <a:ea typeface="Roboto"/>
                <a:cs typeface="Roboto"/>
                <a:sym typeface="Roboto"/>
              </a:rPr>
              <a:t>教學</a:t>
            </a:r>
            <a:r>
              <a:rPr lang="zh-CN" altLang="en-US" sz="1200" b="1" dirty="0" smtClean="0">
                <a:latin typeface="Roboto"/>
                <a:ea typeface="Roboto"/>
                <a:cs typeface="Roboto"/>
                <a:sym typeface="Roboto"/>
              </a:rPr>
              <a:t>第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三部分</a:t>
            </a:r>
            <a:r>
              <a:rPr lang="en-US" altLang="zh-TW" sz="1200" b="1" dirty="0" smtClean="0"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營運管理</a:t>
            </a:r>
            <a:endParaRPr lang="zh-TW" altLang="en-US" sz="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8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7040783" y="3080265"/>
            <a:ext cx="2105700" cy="133500"/>
          </a:xfrm>
          <a:prstGeom prst="rect">
            <a:avLst/>
          </a:prstGeom>
          <a:solidFill>
            <a:srgbClr val="0E94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30"/>
          <p:cNvGrpSpPr/>
          <p:nvPr/>
        </p:nvGrpSpPr>
        <p:grpSpPr>
          <a:xfrm>
            <a:off x="6994658" y="2800855"/>
            <a:ext cx="92400" cy="411825"/>
            <a:chOff x="845575" y="2563700"/>
            <a:chExt cx="92400" cy="411825"/>
          </a:xfrm>
        </p:grpSpPr>
        <p:cxnSp>
          <p:nvCxnSpPr>
            <p:cNvPr id="433" name="Google Shape;433;p30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34" name="Google Shape;434;p30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30"/>
          <p:cNvSpPr txBox="1"/>
          <p:nvPr/>
        </p:nvSpPr>
        <p:spPr>
          <a:xfrm>
            <a:off x="6939724" y="2370250"/>
            <a:ext cx="1781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zh-TW" altLang="en-US" sz="1200" b="1" dirty="0">
                <a:latin typeface="Roboto"/>
                <a:ea typeface="Roboto"/>
                <a:cs typeface="Roboto"/>
                <a:sym typeface="Roboto"/>
              </a:rPr>
              <a:t>總結</a:t>
            </a:r>
            <a:endParaRPr sz="1200" b="1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人力資源管理的主要功能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26570" y="1620423"/>
            <a:ext cx="3967843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員工考績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設計一套設有表現標準的員工考績制度，以評核員工的表現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企業在評核時，會把員工的表現與這些標準作比較，並為員工提供回饋，這有助改善員工的工作表現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849589" y="2312276"/>
            <a:ext cx="3347357" cy="1202590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太興設立「拔尖培訓計劃」及「資歷架構」以客觀標準評估員工表現</a:t>
            </a:r>
            <a:endParaRPr lang="en-US" altLang="zh-HK" sz="18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56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人力資源管理的主要功能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16379" y="2031141"/>
            <a:ext cx="3967843" cy="151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報酬管理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制定一套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公平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具競爭力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的報酬制度，以激勵員工努力工作，並吸引和留住人才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759780" y="2031141"/>
            <a:ext cx="3347357" cy="1886498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TW" altLang="en-US" sz="18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太興為員工提供具競爭力的薪資、酌情花紅、特別假期待遇（生日假、婚假、探親假）及保險，為員工提供豐厚的職業發展。</a:t>
            </a:r>
            <a:endParaRPr lang="en-US" altLang="zh-HK" sz="18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6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人力資源管理的主要功能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1949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促進僱員關係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舉行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不同形式活動，與員工建立良好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關係</a:t>
            </a:r>
            <a:endParaRPr lang="en-US" altLang="zh-TW" sz="2000" dirty="0" smtClean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良好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的僱員關係能令員工對工作和企業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更投入</a:t>
            </a:r>
            <a:endParaRPr lang="en-US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661806" y="1787979"/>
            <a:ext cx="3347357" cy="2739046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太興集團安排了不同活動和措施，促進員工之間的緊密合作和有效溝通，增加員工的歸屬感和生產力。</a:t>
            </a:r>
          </a:p>
          <a:p>
            <a:endParaRPr lang="zh-TW" altLang="en-US" sz="16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  <a:p>
            <a:r>
              <a:rPr lang="zh-TW" altLang="en-US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例如員工可以將他們的意見報告給他們的主管、經理或人力資源部門。</a:t>
            </a:r>
            <a:endParaRPr lang="en-US" altLang="zh-HK" sz="16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想一想：</a:t>
            </a:r>
            <a:r>
              <a:rPr lang="zh-HK" altLang="en-US" sz="2700" dirty="0"/>
              <a:t>比較和對比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1081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>
              <a:buSzPts val="2000"/>
              <a:buNone/>
            </a:pPr>
            <a:r>
              <a:rPr lang="zh-TW" altLang="en-US" sz="2400" b="1" dirty="0"/>
              <a:t>小型企業和大型企業在人力資源管理功能方面有甚麼分別嗎？</a:t>
            </a:r>
            <a:endParaRPr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5CAF6-9669-D7B2-FF00-5906C8E4D484}"/>
              </a:ext>
            </a:extLst>
          </p:cNvPr>
          <p:cNvSpPr txBox="1"/>
          <p:nvPr/>
        </p:nvSpPr>
        <p:spPr>
          <a:xfrm>
            <a:off x="820885" y="2448910"/>
            <a:ext cx="7609840" cy="1142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兩者都有相似的人力資源管理功能，但規模和內容可能大不相同。例如，小型企業的招聘流程和員工福利計劃可能非常簡單，但大型企業的招聘流程和員工福利計劃可能更為複雜。</a:t>
            </a:r>
            <a:endParaRPr lang="en-US" altLang="zh-TW" sz="2000" dirty="0">
              <a:solidFill>
                <a:srgbClr val="FF0000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8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/>
              <a:t>教學第二部分</a:t>
            </a:r>
            <a:r>
              <a:rPr lang="en" dirty="0" smtClean="0"/>
              <a:t>: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564" name="Google Shape;564;p48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/>
              <a:t>財務管理</a:t>
            </a:r>
            <a:endParaRPr sz="3000" b="1" dirty="0"/>
          </a:p>
        </p:txBody>
      </p:sp>
      <p:sp>
        <p:nvSpPr>
          <p:cNvPr id="565" name="Google Shape;565;p48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第二部分</a:t>
            </a:r>
            <a:r>
              <a:rPr lang="en-US" altLang="zh-TW" sz="2800" dirty="0"/>
              <a:t>: </a:t>
            </a:r>
            <a:r>
              <a:rPr lang="zh-TW" altLang="en-US" sz="2800" dirty="0"/>
              <a:t>財務管理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71" name="Google Shape;571;p49"/>
          <p:cNvSpPr txBox="1">
            <a:spLocks noGrp="1"/>
          </p:cNvSpPr>
          <p:nvPr>
            <p:ph type="body" idx="4294967295"/>
          </p:nvPr>
        </p:nvSpPr>
        <p:spPr>
          <a:xfrm>
            <a:off x="486802" y="1117987"/>
            <a:ext cx="8657198" cy="34303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zh-TW" altLang="en-US" sz="2000" b="1" dirty="0"/>
              <a:t>企業通常會嘗試</a:t>
            </a:r>
            <a:r>
              <a:rPr lang="zh-TW" altLang="en-US" sz="2000" b="1" dirty="0">
                <a:solidFill>
                  <a:srgbClr val="00B0F0"/>
                </a:solidFill>
              </a:rPr>
              <a:t>管理和保持</a:t>
            </a:r>
            <a:r>
              <a:rPr lang="zh-TW" altLang="en-US" sz="2000" b="1" dirty="0"/>
              <a:t>業務運營的</a:t>
            </a:r>
            <a:r>
              <a:rPr lang="zh-TW" altLang="en-US" sz="2000" b="1" dirty="0">
                <a:solidFill>
                  <a:srgbClr val="00B0F0"/>
                </a:solidFill>
              </a:rPr>
              <a:t>現金流</a:t>
            </a:r>
            <a:r>
              <a:rPr lang="zh-TW" altLang="en-US" sz="2000" b="1" dirty="0"/>
              <a:t>。這意味著企業需要足夠的資金來</a:t>
            </a:r>
            <a:r>
              <a:rPr lang="zh-TW" altLang="en-US" sz="2000" b="1" dirty="0">
                <a:solidFill>
                  <a:srgbClr val="00B050"/>
                </a:solidFill>
              </a:rPr>
              <a:t>償還當前和短期債務</a:t>
            </a:r>
            <a:r>
              <a:rPr lang="zh-TW" altLang="en-US" sz="2000" b="1" dirty="0"/>
              <a:t>，以繼續其日常運營。這就是所謂的</a:t>
            </a:r>
            <a:r>
              <a:rPr lang="zh-TW" altLang="en-US" sz="2000" b="1" dirty="0">
                <a:solidFill>
                  <a:srgbClr val="FF0000"/>
                </a:solidFill>
              </a:rPr>
              <a:t>營運資金</a:t>
            </a:r>
            <a:r>
              <a:rPr lang="zh-TW" altLang="en-US" sz="2000" b="1" dirty="0"/>
              <a:t>。</a:t>
            </a:r>
            <a:endParaRPr lang="en-US" altLang="zh-TW" sz="2000" b="1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" sz="24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000" b="1" dirty="0"/>
              <a:t>作為財務經理，如果公司的營運資金不足，意味著公司沒有錢繼續經營，你會怎麼做？ </a:t>
            </a:r>
            <a:endParaRPr lang="en-US" altLang="zh-TW" sz="20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sz="20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sz="20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-US" altLang="zh-TW" sz="20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en" altLang="zh-TW" sz="2000" b="1" dirty="0"/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000" b="1" dirty="0"/>
              <a:t>如果公司財務管理不善會怎樣？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C4B50-EEB1-F97E-E0CD-9CEAC16E0314}"/>
              </a:ext>
            </a:extLst>
          </p:cNvPr>
          <p:cNvSpPr txBox="1"/>
          <p:nvPr/>
        </p:nvSpPr>
        <p:spPr>
          <a:xfrm>
            <a:off x="1045049" y="2833172"/>
            <a:ext cx="8229600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尋找更多融資渠道：向銀行借錢、尋找新的投資者</a:t>
            </a:r>
          </a:p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實行財務控制：削減成本、裁員、減少開支、增加銷售額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99C2D-BEB5-7FE8-03FB-479D811F7E2D}"/>
              </a:ext>
            </a:extLst>
          </p:cNvPr>
          <p:cNvSpPr txBox="1"/>
          <p:nvPr/>
        </p:nvSpPr>
        <p:spPr>
          <a:xfrm>
            <a:off x="1045049" y="4348122"/>
            <a:ext cx="7540704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公司可能面臨清盤的風險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第二部分</a:t>
            </a:r>
            <a:r>
              <a:rPr lang="en-US" altLang="zh-TW" sz="2800" dirty="0"/>
              <a:t>: </a:t>
            </a:r>
            <a:r>
              <a:rPr lang="zh-TW" altLang="en-US" sz="2800" dirty="0"/>
              <a:t>財務管理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578" name="Google Shape;578;p50"/>
          <p:cNvSpPr txBox="1">
            <a:spLocks noGrp="1"/>
          </p:cNvSpPr>
          <p:nvPr>
            <p:ph type="body" idx="4294967295"/>
          </p:nvPr>
        </p:nvSpPr>
        <p:spPr>
          <a:xfrm>
            <a:off x="713225" y="1262296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000" b="1" dirty="0"/>
              <a:t>財務管理</a:t>
            </a:r>
            <a:r>
              <a:rPr lang="zh-TW" altLang="en-US" sz="2000" b="1" dirty="0"/>
              <a:t>是</a:t>
            </a:r>
            <a:endParaRPr lang="en-US" altLang="zh-TW" sz="20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TW" altLang="en-US" sz="2000" b="1" dirty="0"/>
              <a:t>管理企業的</a:t>
            </a:r>
            <a:r>
              <a:rPr lang="zh-TW" altLang="en-US" sz="2000" b="1" dirty="0">
                <a:solidFill>
                  <a:srgbClr val="FF0000"/>
                </a:solidFill>
              </a:rPr>
              <a:t>財務資源</a:t>
            </a:r>
            <a:r>
              <a:rPr lang="zh-TW" altLang="en-US" sz="2000" b="1" dirty="0"/>
              <a:t>和</a:t>
            </a:r>
            <a:r>
              <a:rPr lang="zh-TW" altLang="en-US" sz="2000" b="1" dirty="0">
                <a:solidFill>
                  <a:srgbClr val="FF0000"/>
                </a:solidFill>
              </a:rPr>
              <a:t>財務責任</a:t>
            </a:r>
            <a:r>
              <a:rPr lang="zh-TW" altLang="en-US" sz="2000" b="1" dirty="0"/>
              <a:t>，以達成企業的目標。</a:t>
            </a:r>
            <a:endParaRPr lang="en-US" altLang="zh-TW" sz="20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zh-TW" altLang="en-US" sz="2000" b="1" dirty="0"/>
              <a:t>財務管理的目標是將企業的資產淨值最大化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/>
              <a:t>財務管理的主要功能：</a:t>
            </a:r>
            <a:endParaRPr sz="20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zh-TW" altLang="en-US" sz="2000" b="1" dirty="0"/>
              <a:t>進行財務分析</a:t>
            </a:r>
            <a:endParaRPr lang="en-US" altLang="zh-TW" sz="20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zh-TW" altLang="en-US" sz="2000" b="1" dirty="0"/>
              <a:t>財務規劃和編製預算</a:t>
            </a:r>
            <a:endParaRPr lang="en-US" altLang="zh-TW" sz="20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zh-TW" altLang="en-US" sz="2000" b="1" dirty="0"/>
              <a:t>作出投資決策</a:t>
            </a:r>
            <a:endParaRPr lang="en-US" altLang="zh-TW" sz="20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zh-TW" altLang="en-US" sz="2000" b="1" dirty="0"/>
              <a:t>作出融資決策</a:t>
            </a:r>
            <a:endParaRPr lang="en-US" altLang="zh-TW" sz="2000" b="1" dirty="0"/>
          </a:p>
          <a:p>
            <a:pPr marL="457200" lvl="0" indent="-368300" algn="l" rtl="0">
              <a:spcBef>
                <a:spcPts val="600"/>
              </a:spcBef>
              <a:spcAft>
                <a:spcPts val="0"/>
              </a:spcAft>
              <a:buSzPts val="2200"/>
              <a:buChar char="-"/>
            </a:pPr>
            <a:r>
              <a:rPr lang="zh-TW" altLang="en-US" sz="2000" b="1" dirty="0"/>
              <a:t>作出營運資金決策</a:t>
            </a: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pic>
        <p:nvPicPr>
          <p:cNvPr id="579" name="Google Shape;57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346" y="3171754"/>
            <a:ext cx="3117379" cy="1526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太興集團的財務管理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585" name="Google Shape;585;p51"/>
          <p:cNvSpPr txBox="1">
            <a:spLocks noGrp="1"/>
          </p:cNvSpPr>
          <p:nvPr>
            <p:ph type="body" idx="4294967295"/>
          </p:nvPr>
        </p:nvSpPr>
        <p:spPr>
          <a:xfrm>
            <a:off x="778540" y="1115785"/>
            <a:ext cx="7717500" cy="30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/>
              <a:t>閱讀</a:t>
            </a:r>
            <a:r>
              <a:rPr lang="en-US" altLang="zh-TW" sz="1800" b="1" dirty="0"/>
              <a:t>2022</a:t>
            </a:r>
            <a:r>
              <a:rPr lang="zh-TW" altLang="en-US" sz="1800" b="1" dirty="0"/>
              <a:t>年中期報告節錄，探索太興集團的財務管理。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C9522-177F-41B3-8FAD-9C23FB280033}"/>
              </a:ext>
            </a:extLst>
          </p:cNvPr>
          <p:cNvSpPr txBox="1"/>
          <p:nvPr/>
        </p:nvSpPr>
        <p:spPr>
          <a:xfrm>
            <a:off x="522466" y="4420706"/>
            <a:ext cx="8621534" cy="55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>
                <a:latin typeface="Times New Roman" panose="02020603050405020304" pitchFamily="18" charset="0"/>
                <a:ea typeface="新細明體" panose="02020500000000000000" pitchFamily="18" charset="-120"/>
              </a:rPr>
              <a:t>Tai Hing Group Holdings Limited (2022, March 16). </a:t>
            </a:r>
            <a:r>
              <a:rPr lang="en-GB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 Interim Report. </a:t>
            </a:r>
            <a:endParaRPr lang="en-US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r>
              <a:rPr lang="en-GB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https://moebius.asia/Documents/company/reports/listedco/listconews/sehk/2022/0923/2022092300825.pdf</a:t>
            </a:r>
            <a:r>
              <a:rPr lang="en-GB" dirty="0">
                <a:latin typeface="Times New Roman" panose="02020603050405020304" pitchFamily="18" charset="0"/>
                <a:ea typeface="新細明體" panose="02020500000000000000" pitchFamily="18" charset="-120"/>
              </a:rPr>
              <a:t>. </a:t>
            </a:r>
            <a:r>
              <a:rPr lang="en-US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endParaRPr lang="en-US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B7965-733F-6BEF-A3A3-9720F61338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197"/>
          <a:stretch/>
        </p:blipFill>
        <p:spPr>
          <a:xfrm>
            <a:off x="59488" y="1827360"/>
            <a:ext cx="9024974" cy="18415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2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0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/>
              <a:t>問題</a:t>
            </a:r>
            <a:r>
              <a:rPr lang="en" sz="2200" b="1" dirty="0"/>
              <a:t>:</a:t>
            </a:r>
            <a:endParaRPr sz="22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太興集團的主要資金來源</a:t>
            </a:r>
            <a:r>
              <a:rPr lang="zh-TW" altLang="en-US" sz="2200" b="1" dirty="0" smtClean="0"/>
              <a:t>是</a:t>
            </a:r>
            <a:r>
              <a:rPr lang="zh-CN" altLang="en-US" sz="2200" b="1" dirty="0" smtClean="0"/>
              <a:t>甚</a:t>
            </a:r>
            <a:r>
              <a:rPr lang="zh-TW" altLang="en-US" sz="2200" b="1" dirty="0" smtClean="0"/>
              <a:t>麼</a:t>
            </a:r>
            <a:r>
              <a:rPr lang="zh-TW" altLang="en-US" sz="2200" b="1" dirty="0"/>
              <a:t>？</a:t>
            </a:r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endParaRPr lang="en" sz="2200" b="1" dirty="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AutoNum type="arabicPeriod"/>
            </a:pPr>
            <a:endParaRPr sz="2200" b="1" dirty="0"/>
          </a:p>
          <a:p>
            <a:pPr lvl="0" indent="-368300">
              <a:spcBef>
                <a:spcPts val="1000"/>
              </a:spcBef>
              <a:buSzPts val="2200"/>
              <a:buAutoNum type="arabicPeriod"/>
            </a:pPr>
            <a:r>
              <a:rPr lang="zh-TW" altLang="en-US" sz="2200" b="1" dirty="0"/>
              <a:t>上市籌集資金的長期用途是甚麼？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592" name="Google Shape;592;p5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太興集團的財務管理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16839A-12B8-86DA-4DDA-FED64F5C7E5D}"/>
              </a:ext>
            </a:extLst>
          </p:cNvPr>
          <p:cNvSpPr txBox="1"/>
          <p:nvPr/>
        </p:nvSpPr>
        <p:spPr>
          <a:xfrm>
            <a:off x="1082540" y="2410200"/>
            <a:ext cx="6978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內部產生的現金流、銀行借款及股份上市所得的款項</a:t>
            </a:r>
            <a:endParaRPr lang="en-US" altLang="zh-HK" sz="2000" b="1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89E0D-E0D5-173E-215F-21748E086C73}"/>
              </a:ext>
            </a:extLst>
          </p:cNvPr>
          <p:cNvSpPr txBox="1"/>
          <p:nvPr/>
        </p:nvSpPr>
        <p:spPr>
          <a:xfrm>
            <a:off x="1082540" y="3853110"/>
            <a:ext cx="5134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實</a:t>
            </a:r>
            <a:r>
              <a:rPr lang="zh-CN" altLang="en-US" sz="2000" b="1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行</a:t>
            </a:r>
            <a:r>
              <a:rPr lang="zh-TW" altLang="en-US" sz="2000" b="1" dirty="0" smtClean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未來</a:t>
            </a:r>
            <a:r>
              <a:rPr lang="zh-TW" altLang="en-US" sz="2000" b="1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擴張計劃</a:t>
            </a:r>
            <a:endParaRPr lang="en-US" altLang="zh-HK" sz="2000" b="1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63284A-90B0-6AB5-9601-9B377ADD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00" t="19787" r="14875" b="6444"/>
          <a:stretch/>
        </p:blipFill>
        <p:spPr>
          <a:xfrm>
            <a:off x="4367893" y="1222981"/>
            <a:ext cx="4656248" cy="2697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財務管理的主要功能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588770"/>
            <a:ext cx="3967843" cy="225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進行財務分析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利用會計比率來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評估企業各方面的業績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，包括盈利能力、變現能力、償債能力和管理效能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透過評估企業的業績，財務部就能找出企業的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強項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與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問題</a:t>
            </a:r>
            <a:endParaRPr lang="en-US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052754" y="3555484"/>
            <a:ext cx="3004455" cy="1461646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太興集團在其財務報告中作出財務分析。包括收入、成本、財務資源等。集團會將業務表現與上一年度及行業進行比較。</a:t>
            </a:r>
            <a:endParaRPr lang="en-US" altLang="zh-HK" sz="16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5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"/>
          <p:cNvSpPr txBox="1">
            <a:spLocks noGrp="1"/>
          </p:cNvSpPr>
          <p:nvPr>
            <p:ph type="ctrTitle"/>
          </p:nvPr>
        </p:nvSpPr>
        <p:spPr>
          <a:xfrm>
            <a:off x="2254800" y="2706450"/>
            <a:ext cx="46344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介紹新課題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254800" y="3442650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zh-TW" altLang="en-US" sz="3000" b="1" dirty="0"/>
              <a:t>主要商業功能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3000" b="1" dirty="0"/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 idx="2"/>
          </p:nvPr>
        </p:nvSpPr>
        <p:spPr>
          <a:xfrm>
            <a:off x="3891150" y="915700"/>
            <a:ext cx="13617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財務管理的主要功能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96784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財務規劃和編製預算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預測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企業的財務需要，並制定預算來滿足這些需要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預算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是對未來收入和支出的預測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有助企業計劃如何運用財務資源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988381" y="1969923"/>
            <a:ext cx="3004455" cy="985548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太興集團需要預測甚麼類型的預算？</a:t>
            </a:r>
            <a:endParaRPr lang="en-US" altLang="zh-HK" sz="18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988381" y="3097209"/>
            <a:ext cx="3004455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工資支出、銷售收入、原材料成本</a:t>
            </a:r>
            <a:r>
              <a:rPr lang="en-US" altLang="zh-TW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……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3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財務管理的主要功能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00050" y="1696405"/>
            <a:ext cx="3683219" cy="2257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作出投資決策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選取良好的投資項目，從而將企業的資產淨值最大化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財務部可運用各種評估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方法</a:t>
            </a:r>
            <a:r>
              <a:rPr lang="en-US" altLang="zh-CN" sz="2000" dirty="0" smtClean="0">
                <a:latin typeface="Mandali" panose="02020500000000000000" charset="0"/>
                <a:cs typeface="Mandali" panose="02020500000000000000" charset="0"/>
              </a:rPr>
              <a:t>(</a:t>
            </a:r>
            <a:r>
              <a:rPr lang="zh-CN" altLang="en-US" sz="2000" dirty="0" smtClean="0">
                <a:latin typeface="Mandali" panose="02020500000000000000" charset="0"/>
                <a:cs typeface="Mandali" panose="02020500000000000000" charset="0"/>
              </a:rPr>
              <a:t>如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淨現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值</a:t>
            </a:r>
            <a:r>
              <a:rPr lang="en-US" altLang="zh-CN" sz="2000" dirty="0" smtClean="0">
                <a:latin typeface="Mandali" panose="02020500000000000000" charset="0"/>
                <a:cs typeface="Mandali" panose="02020500000000000000" charset="0"/>
              </a:rPr>
              <a:t>)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來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評估某項目是否值得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投資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CB8D05-E006-DBAC-68B4-121F88FEC0D9}"/>
              </a:ext>
            </a:extLst>
          </p:cNvPr>
          <p:cNvSpPr/>
          <p:nvPr/>
        </p:nvSpPr>
        <p:spPr>
          <a:xfrm>
            <a:off x="5255190" y="3250467"/>
            <a:ext cx="2590688" cy="1061357"/>
          </a:xfrm>
          <a:prstGeom prst="wedgeRoundRectCallout">
            <a:avLst>
              <a:gd name="adj1" fmla="val -32178"/>
              <a:gd name="adj2" fmla="val -76731"/>
              <a:gd name="adj3" fmla="val 16667"/>
            </a:avLst>
          </a:prstGeom>
          <a:solidFill>
            <a:srgbClr val="B0EE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ysClr val="windowText" lastClr="000000"/>
                </a:solidFill>
              </a:rPr>
              <a:t>例如太興集團透過購買物業、廠房及設備進行投資</a:t>
            </a:r>
            <a:endParaRPr lang="en-US" altLang="zh-HK" sz="1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09D26-F2E2-4029-5C0A-D721F7E0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269" y="1696405"/>
            <a:ext cx="3952456" cy="119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09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財務管理的主要功能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604132" y="1566346"/>
            <a:ext cx="3967843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作出融資決策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選擇融資方式，讓企業獲得投資以及支持營運和發展所需的資金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常見的融資方式包括：發行股票和債券、獲取銀行貸款，以及運用留存利潤</a:t>
            </a:r>
            <a:endParaRPr lang="en-US" altLang="zh-HK" sz="2000" u="sng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33DD93-E2F5-4A7E-39CB-3CA4FDE7E3FB}"/>
              </a:ext>
            </a:extLst>
          </p:cNvPr>
          <p:cNvSpPr/>
          <p:nvPr/>
        </p:nvSpPr>
        <p:spPr>
          <a:xfrm>
            <a:off x="4980217" y="2000250"/>
            <a:ext cx="3004455" cy="846756"/>
          </a:xfrm>
          <a:prstGeom prst="roundRect">
            <a:avLst/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>
                <a:solidFill>
                  <a:sysClr val="windowText" lastClr="000000"/>
                </a:solidFill>
                <a:latin typeface="Mandali" panose="02020500000000000000" charset="0"/>
                <a:cs typeface="Mandali" panose="02020500000000000000" charset="0"/>
              </a:rPr>
              <a:t>太興有哪些主要資金來源？</a:t>
            </a:r>
            <a:endParaRPr lang="en-US" altLang="zh-HK" sz="1800" dirty="0">
              <a:solidFill>
                <a:sysClr val="windowText" lastClr="00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D807F-AD40-FE5F-5E4E-3630FB93BA95}"/>
              </a:ext>
            </a:extLst>
          </p:cNvPr>
          <p:cNvSpPr txBox="1"/>
          <p:nvPr/>
        </p:nvSpPr>
        <p:spPr>
          <a:xfrm>
            <a:off x="4906738" y="3003856"/>
            <a:ext cx="3280495" cy="64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6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內部產生的現金流、銀行借款及股份上市所得的款項。</a:t>
            </a:r>
          </a:p>
        </p:txBody>
      </p:sp>
    </p:spTree>
    <p:extLst>
      <p:ext uri="{BB962C8B-B14F-4D97-AF65-F5344CB8AC3E}">
        <p14:creationId xmlns:p14="http://schemas.microsoft.com/office/powerpoint/2010/main" val="42737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34895A-FF66-2224-8BC8-C61C3E99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41" y="1102424"/>
            <a:ext cx="2540688" cy="359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財務管理的主要功能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462267" y="1589771"/>
            <a:ext cx="3967843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作出營運資金決策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管理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短期資產及負債，確保企業有充足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資本支援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日常營運</a:t>
            </a:r>
            <a:endParaRPr lang="en-US" altLang="zh-TW" sz="2000" dirty="0" smtClean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Mandali" panose="02020500000000000000" charset="0"/>
                <a:cs typeface="Mandali" panose="02020500000000000000" charset="0"/>
              </a:rPr>
              <a:t>包括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管理企業的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流動資產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和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流動負債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，包括現金、應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收</a:t>
            </a:r>
            <a:r>
              <a:rPr lang="zh-CN" altLang="en-US" sz="2000" dirty="0" smtClean="0">
                <a:latin typeface="Mandali" panose="02020500000000000000" charset="0"/>
                <a:cs typeface="Mandali" panose="02020500000000000000" charset="0"/>
              </a:rPr>
              <a:t>貨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款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、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應付</a:t>
            </a:r>
            <a:r>
              <a:rPr lang="zh-CN" altLang="en-US" sz="2000" dirty="0" smtClean="0">
                <a:latin typeface="Mandali" panose="02020500000000000000" charset="0"/>
                <a:cs typeface="Mandali" panose="02020500000000000000" charset="0"/>
              </a:rPr>
              <a:t>貨</a:t>
            </a:r>
            <a:r>
              <a:rPr lang="zh-TW" altLang="en-US" sz="2000" dirty="0" smtClean="0">
                <a:latin typeface="Mandali" panose="02020500000000000000" charset="0"/>
                <a:cs typeface="Mandali" panose="02020500000000000000" charset="0"/>
              </a:rPr>
              <a:t>款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和存貨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良好的營運資金管理有助企業維持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變現能力</a:t>
            </a:r>
            <a:endParaRPr lang="en-US" altLang="zh-TW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D09118B-8F19-6F75-5696-24BFC695D80A}"/>
              </a:ext>
            </a:extLst>
          </p:cNvPr>
          <p:cNvSpPr/>
          <p:nvPr/>
        </p:nvSpPr>
        <p:spPr>
          <a:xfrm>
            <a:off x="6505995" y="4265425"/>
            <a:ext cx="2424794" cy="650335"/>
          </a:xfrm>
          <a:prstGeom prst="wedgeRoundRectCallout">
            <a:avLst>
              <a:gd name="adj1" fmla="val -36839"/>
              <a:gd name="adj2" fmla="val -85014"/>
              <a:gd name="adj3" fmla="val 16667"/>
            </a:avLst>
          </a:prstGeom>
          <a:solidFill>
            <a:srgbClr val="B0EEFA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太興集團的流動資產和流動負債</a:t>
            </a:r>
            <a:endParaRPr lang="zh-HK" altLang="en-US" sz="16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5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案例研究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04" name="Google Shape;604;p54"/>
          <p:cNvSpPr txBox="1">
            <a:spLocks noGrp="1"/>
          </p:cNvSpPr>
          <p:nvPr>
            <p:ph type="body" idx="4294967295"/>
          </p:nvPr>
        </p:nvSpPr>
        <p:spPr>
          <a:xfrm>
            <a:off x="713225" y="10177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何先生是一家雪糕店的老闆，到了冬季生意會大打折扣，每年冬天現金流都不足。因此，何先生想額外投資</a:t>
            </a:r>
            <a:r>
              <a:rPr lang="en-US" altLang="zh-TW" sz="2400" b="1" dirty="0"/>
              <a:t>$100,000 </a:t>
            </a:r>
            <a:r>
              <a:rPr lang="zh-TW" altLang="en-US" sz="2400" b="1" dirty="0"/>
              <a:t>以推動業務發展。</a:t>
            </a:r>
            <a:endParaRPr lang="en-US" altLang="zh-TW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400" b="1" dirty="0"/>
          </a:p>
          <a:p>
            <a:pPr indent="-457200">
              <a:buFont typeface="+mj-lt"/>
              <a:buAutoNum type="arabicPeriod"/>
            </a:pPr>
            <a:r>
              <a:rPr lang="zh-TW" altLang="en-US" sz="2200" b="1" dirty="0"/>
              <a:t>你</a:t>
            </a:r>
            <a:r>
              <a:rPr lang="zh-TW" altLang="en-US" sz="2200" b="1" dirty="0" smtClean="0"/>
              <a:t>有</a:t>
            </a:r>
            <a:r>
              <a:rPr lang="zh-CN" altLang="en-US" sz="2200" b="1" dirty="0" smtClean="0"/>
              <a:t>甚</a:t>
            </a:r>
            <a:r>
              <a:rPr lang="zh-TW" altLang="en-US" sz="2200" b="1" dirty="0" smtClean="0"/>
              <a:t>麼</a:t>
            </a:r>
            <a:r>
              <a:rPr lang="zh-TW" altLang="en-US" sz="2200" b="1" dirty="0"/>
              <a:t>建議可以幫助何先生的業務獲得額外資金以進一步發展？ </a:t>
            </a:r>
            <a:endParaRPr lang="en-GB" altLang="zh-TW" sz="2200" b="1" dirty="0" smtClean="0"/>
          </a:p>
          <a:p>
            <a:pPr indent="-457200">
              <a:lnSpc>
                <a:spcPct val="200000"/>
              </a:lnSpc>
              <a:buFont typeface="+mj-lt"/>
              <a:buAutoNum type="arabicPeriod"/>
            </a:pPr>
            <a:endParaRPr lang="zh-TW" altLang="en-US" sz="2200" b="1" dirty="0"/>
          </a:p>
          <a:p>
            <a:pPr lvl="0" indent="-457200">
              <a:buFont typeface="+mj-lt"/>
              <a:buAutoNum type="arabicPeriod"/>
            </a:pPr>
            <a:r>
              <a:rPr lang="zh-TW" altLang="en-US" sz="2200" b="1" dirty="0"/>
              <a:t>試為何先生建議改善財務策劃的方法？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957F1-A699-C4A1-63C0-EEEA37F381F0}"/>
              </a:ext>
            </a:extLst>
          </p:cNvPr>
          <p:cNvSpPr txBox="1"/>
          <p:nvPr/>
        </p:nvSpPr>
        <p:spPr>
          <a:xfrm>
            <a:off x="1192767" y="3293619"/>
            <a:ext cx="7011513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向銀行借錢，尋找新的投資人，上市集資</a:t>
            </a:r>
            <a:r>
              <a:rPr lang="en-US" altLang="zh-TW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……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8F34F-75AB-A3DD-CAC0-53E6284CA373}"/>
              </a:ext>
            </a:extLst>
          </p:cNvPr>
          <p:cNvSpPr txBox="1"/>
          <p:nvPr/>
        </p:nvSpPr>
        <p:spPr>
          <a:xfrm>
            <a:off x="1192767" y="4345178"/>
            <a:ext cx="6936211" cy="400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更好的預算和規劃，包括短期和長期規劃。</a:t>
            </a:r>
            <a:endParaRPr lang="en-US" altLang="zh-TW" sz="1800" dirty="0">
              <a:solidFill>
                <a:srgbClr val="FF0000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5"/>
          <p:cNvSpPr txBox="1">
            <a:spLocks noGrp="1"/>
          </p:cNvSpPr>
          <p:nvPr>
            <p:ph type="ctrTitle"/>
          </p:nvPr>
        </p:nvSpPr>
        <p:spPr>
          <a:xfrm>
            <a:off x="1915350" y="2119025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dirty="0"/>
              <a:t>教學第三部分</a:t>
            </a:r>
            <a:r>
              <a:rPr lang="en" dirty="0" smtClean="0"/>
              <a:t>: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11" name="Google Shape;611;p55"/>
          <p:cNvSpPr txBox="1">
            <a:spLocks noGrp="1"/>
          </p:cNvSpPr>
          <p:nvPr>
            <p:ph type="subTitle" idx="1"/>
          </p:nvPr>
        </p:nvSpPr>
        <p:spPr>
          <a:xfrm>
            <a:off x="2254800" y="2855225"/>
            <a:ext cx="4634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/>
              <a:t>營運管理</a:t>
            </a:r>
            <a:endParaRPr sz="3000" b="1" dirty="0"/>
          </a:p>
        </p:txBody>
      </p:sp>
      <p:sp>
        <p:nvSpPr>
          <p:cNvPr id="612" name="Google Shape;612;p55"/>
          <p:cNvSpPr txBox="1">
            <a:spLocks noGrp="1"/>
          </p:cNvSpPr>
          <p:nvPr>
            <p:ph type="title" idx="2"/>
          </p:nvPr>
        </p:nvSpPr>
        <p:spPr>
          <a:xfrm>
            <a:off x="3811050" y="915700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第三部分</a:t>
            </a:r>
            <a:r>
              <a:rPr lang="en-US" altLang="zh-TW" sz="2800" dirty="0"/>
              <a:t>: </a:t>
            </a:r>
            <a:r>
              <a:rPr lang="zh-TW" altLang="en-US" sz="2800" dirty="0"/>
              <a:t>營運管理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18" name="Google Shape;618;p56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11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SzPct val="90000"/>
              <a:buFont typeface="+mj-lt"/>
              <a:buAutoNum type="arabicPeriod"/>
            </a:pPr>
            <a:r>
              <a:rPr lang="zh-TW" altLang="en-US" sz="2200" b="1" dirty="0" smtClean="0"/>
              <a:t>當</a:t>
            </a:r>
            <a:r>
              <a:rPr lang="zh-TW" altLang="en-US" sz="2200" b="1" dirty="0"/>
              <a:t>你去一些連鎖餐廳時，你認為即使到不同的店，食物的味道也差不多嗎？為甚麼會這樣？</a:t>
            </a:r>
            <a:endParaRPr sz="22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C01CF-0686-0AA6-AEBF-B1694AF3FBDA}"/>
              </a:ext>
            </a:extLst>
          </p:cNvPr>
          <p:cNvSpPr txBox="1"/>
          <p:nvPr/>
        </p:nvSpPr>
        <p:spPr>
          <a:xfrm>
            <a:off x="1120523" y="2463363"/>
            <a:ext cx="69029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是的，味道很相似。</a:t>
            </a:r>
          </a:p>
          <a:p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餐廳</a:t>
            </a: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希望</a:t>
            </a:r>
            <a:r>
              <a:rPr lang="zh-CN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讓</a:t>
            </a:r>
            <a:r>
              <a:rPr lang="zh-TW" altLang="en-US" sz="2000" dirty="0" smtClean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產品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標準化並確保食品質素。它們可以在工廠生產標準化食品。</a:t>
            </a:r>
            <a:endParaRPr lang="zh-HK" altLang="en-US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第三部分</a:t>
            </a:r>
            <a:r>
              <a:rPr lang="en-US" altLang="zh-TW" sz="2800" dirty="0"/>
              <a:t>: </a:t>
            </a:r>
            <a:r>
              <a:rPr lang="zh-TW" altLang="en-US" sz="2800" dirty="0"/>
              <a:t>營運管理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624" name="Google Shape;624;p57"/>
          <p:cNvSpPr txBox="1">
            <a:spLocks noGrp="1"/>
          </p:cNvSpPr>
          <p:nvPr>
            <p:ph type="body" idx="4294967295"/>
          </p:nvPr>
        </p:nvSpPr>
        <p:spPr>
          <a:xfrm>
            <a:off x="713225" y="1367399"/>
            <a:ext cx="7717500" cy="2143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營運管理是指管理營運系統以及管理將</a:t>
            </a:r>
            <a:r>
              <a:rPr lang="zh-TW" altLang="en-US" sz="2400" b="1" dirty="0">
                <a:solidFill>
                  <a:srgbClr val="FF0000"/>
                </a:solidFill>
              </a:rPr>
              <a:t>投入</a:t>
            </a:r>
            <a:r>
              <a:rPr lang="zh-TW" altLang="en-US" sz="2400" b="1" dirty="0"/>
              <a:t>轉化為</a:t>
            </a:r>
            <a:r>
              <a:rPr lang="zh-TW" altLang="en-US" sz="2400" b="1" dirty="0">
                <a:solidFill>
                  <a:srgbClr val="FF0000"/>
                </a:solidFill>
              </a:rPr>
              <a:t>產出</a:t>
            </a:r>
            <a:r>
              <a:rPr lang="zh-TW" altLang="en-US" sz="2400" b="1" dirty="0"/>
              <a:t>的過程。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營運管理的主要功能：</a:t>
            </a:r>
          </a:p>
          <a:p>
            <a:pPr marL="342900" indent="-342900">
              <a:buFontTx/>
              <a:buChar char="-"/>
            </a:pPr>
            <a:r>
              <a:rPr lang="zh-TW" altLang="en-US" sz="2400" b="1" dirty="0"/>
              <a:t>設計有效的生產程序</a:t>
            </a:r>
            <a:endParaRPr lang="en-US" altLang="zh-TW" sz="2400" b="1" dirty="0"/>
          </a:p>
          <a:p>
            <a:pPr marL="342900" indent="-342900">
              <a:buFontTx/>
              <a:buChar char="-"/>
            </a:pPr>
            <a:r>
              <a:rPr lang="zh-TW" altLang="en-US" sz="2400" b="1" dirty="0"/>
              <a:t>存貨管理</a:t>
            </a:r>
            <a:endParaRPr lang="en-US" altLang="zh-TW" sz="2400" b="1" dirty="0"/>
          </a:p>
          <a:p>
            <a:pPr marL="342900" indent="-342900">
              <a:buFontTx/>
              <a:buChar char="-"/>
            </a:pPr>
            <a:r>
              <a:rPr lang="zh-TW" altLang="en-US" sz="2400" b="1" dirty="0"/>
              <a:t>品質保證</a:t>
            </a:r>
            <a:endParaRPr lang="en-US" altLang="zh-TW" sz="2400" b="1" dirty="0"/>
          </a:p>
          <a:p>
            <a:pPr marL="342900" indent="-342900">
              <a:buFontTx/>
              <a:buChar char="-"/>
            </a:pPr>
            <a:r>
              <a:rPr lang="zh-HK" altLang="en-US" sz="2400" b="1" dirty="0"/>
              <a:t>物流及配送管理</a:t>
            </a:r>
            <a:endParaRPr lang="en-US"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sz="24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太興集團的營運管理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907DE-03A0-4258-D7F0-2A163487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" y="1222655"/>
            <a:ext cx="8841110" cy="347582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太興集團的營運管理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2" name="Online Media 1" title="香港傳奇 - 太興飲食集團 (燒味篇)">
            <a:hlinkClick r:id="" action="ppaction://media"/>
            <a:extLst>
              <a:ext uri="{FF2B5EF4-FFF2-40B4-BE49-F238E27FC236}">
                <a16:creationId xmlns:a16="http://schemas.microsoft.com/office/drawing/2014/main" id="{82397E21-68B8-9DEA-2A74-D5BE97130B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0234" y="1584281"/>
            <a:ext cx="4985269" cy="2816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2589A9-42EE-5FCF-C2B4-A8FA5D5B9CD8}"/>
              </a:ext>
            </a:extLst>
          </p:cNvPr>
          <p:cNvSpPr txBox="1"/>
          <p:nvPr/>
        </p:nvSpPr>
        <p:spPr>
          <a:xfrm>
            <a:off x="242235" y="1323192"/>
            <a:ext cx="3967843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1800" dirty="0">
                <a:latin typeface="Mandali" panose="02020500000000000000" charset="0"/>
                <a:cs typeface="Mandali" panose="02020500000000000000" charset="0"/>
              </a:rPr>
              <a:t>觀看短片並回答問題。</a:t>
            </a:r>
            <a:endParaRPr lang="en-US" altLang="zh-TW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+mj-lt"/>
              <a:buAutoNum type="arabicPeriod"/>
            </a:pPr>
            <a:r>
              <a:rPr lang="zh-TW" altLang="en-US" sz="1800" dirty="0" smtClean="0">
                <a:latin typeface="Mandali" panose="02020500000000000000" charset="0"/>
                <a:cs typeface="Mandali" panose="02020500000000000000" charset="0"/>
              </a:rPr>
              <a:t>太</a:t>
            </a:r>
            <a:r>
              <a:rPr lang="zh-TW" altLang="en-US" sz="1800" dirty="0">
                <a:latin typeface="Mandali" panose="02020500000000000000" charset="0"/>
                <a:cs typeface="Mandali" panose="02020500000000000000" charset="0"/>
              </a:rPr>
              <a:t>興餐廳是如何達到食品安全標準和保證燒味品質的？</a:t>
            </a: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101600" lvl="0">
              <a:spcBef>
                <a:spcPts val="1000"/>
              </a:spcBef>
              <a:buSzPts val="2000"/>
            </a:pP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101600" lvl="0">
              <a:spcBef>
                <a:spcPts val="1000"/>
              </a:spcBef>
              <a:buSzPts val="2000"/>
            </a:pP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101600" lvl="0">
              <a:spcBef>
                <a:spcPts val="1000"/>
              </a:spcBef>
              <a:buSzPts val="2000"/>
            </a:pP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+mj-lt"/>
              <a:buAutoNum type="arabicPeriod" startAt="2"/>
            </a:pPr>
            <a:r>
              <a:rPr lang="zh-TW" altLang="en-US" sz="1800" dirty="0" smtClean="0">
                <a:latin typeface="Mandali" panose="02020500000000000000" charset="0"/>
                <a:cs typeface="Mandali" panose="02020500000000000000" charset="0"/>
              </a:rPr>
              <a:t>豬肉</a:t>
            </a:r>
            <a:r>
              <a:rPr lang="zh-TW" altLang="en-US" sz="1800" dirty="0">
                <a:latin typeface="Mandali" panose="02020500000000000000" charset="0"/>
                <a:cs typeface="Mandali" panose="02020500000000000000" charset="0"/>
              </a:rPr>
              <a:t>和調味料是如何加工的？</a:t>
            </a:r>
            <a:endParaRPr lang="en-US" altLang="zh-HK" sz="18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82CF0-0151-D78F-9896-078E13D91737}"/>
              </a:ext>
            </a:extLst>
          </p:cNvPr>
          <p:cNvSpPr txBox="1"/>
          <p:nvPr/>
        </p:nvSpPr>
        <p:spPr>
          <a:xfrm>
            <a:off x="400050" y="2571750"/>
            <a:ext cx="365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燒味的生產數量是根據分店的銷售量而定，以確保食品安全。</a:t>
            </a:r>
            <a:endParaRPr lang="zh-HK" altLang="en-US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FF395-F2C7-68B6-0C5F-861B628FE36C}"/>
              </a:ext>
            </a:extLst>
          </p:cNvPr>
          <p:cNvSpPr txBox="1"/>
          <p:nvPr/>
        </p:nvSpPr>
        <p:spPr>
          <a:xfrm>
            <a:off x="400050" y="4041915"/>
            <a:ext cx="365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豬肉和調味料的標準份量預先在太興的食品廠房準備和包裝好。</a:t>
            </a:r>
            <a:endParaRPr lang="zh-HK" altLang="en-US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2"/>
          <p:cNvSpPr txBox="1">
            <a:spLocks noGrp="1"/>
          </p:cNvSpPr>
          <p:nvPr>
            <p:ph type="title"/>
          </p:nvPr>
        </p:nvSpPr>
        <p:spPr>
          <a:xfrm>
            <a:off x="713225" y="3779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400" dirty="0"/>
              <a:t>介紹新課題</a:t>
            </a:r>
            <a:r>
              <a:rPr lang="en-US" altLang="zh-HK" sz="2400" dirty="0"/>
              <a:t>: </a:t>
            </a:r>
            <a:r>
              <a:rPr lang="zh-TW" altLang="en-US" sz="2400" dirty="0">
                <a:solidFill>
                  <a:schemeClr val="tx1"/>
                </a:solidFill>
              </a:rPr>
              <a:t>主要商業功能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448" name="Google Shape;448;p32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9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你想創業做老闆嗎？</a:t>
            </a:r>
            <a:r>
              <a:rPr lang="zh-TW" altLang="en-US" sz="2200" b="1" dirty="0" smtClean="0"/>
              <a:t>為甚麼</a:t>
            </a:r>
            <a:r>
              <a:rPr lang="zh-TW" altLang="en-US" sz="2200" b="1" dirty="0"/>
              <a:t>？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zh-TW" altLang="en-US"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要賺錢就需要好好經營你的生意。那麼你會如何管理你的業務？你預期的日常工作是甚麼？</a:t>
            </a:r>
            <a:endParaRPr lang="en-US" altLang="zh-TW"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endParaRPr lang="zh-TW" altLang="en-US" sz="2200" b="1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如果要把這些日常的業務工作分為以下幾類，你會</a:t>
            </a:r>
            <a:r>
              <a:rPr lang="zh-TW" altLang="en-US" sz="2200" b="1" dirty="0" smtClean="0"/>
              <a:t>如何</a:t>
            </a:r>
            <a:r>
              <a:rPr lang="zh-CN" altLang="en-US" sz="2200" b="1" dirty="0" smtClean="0"/>
              <a:t>把它們</a:t>
            </a:r>
            <a:r>
              <a:rPr lang="zh-TW" altLang="en-US" sz="2200" b="1" dirty="0" smtClean="0"/>
              <a:t>歸類</a:t>
            </a:r>
            <a:r>
              <a:rPr lang="zh-TW" altLang="en-US" sz="2200" b="1" dirty="0"/>
              <a:t>？</a:t>
            </a:r>
            <a:endParaRPr sz="18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6DFD8-C200-2265-520F-B8B424522892}"/>
              </a:ext>
            </a:extLst>
          </p:cNvPr>
          <p:cNvSpPr txBox="1"/>
          <p:nvPr/>
        </p:nvSpPr>
        <p:spPr>
          <a:xfrm>
            <a:off x="1201886" y="4111545"/>
            <a:ext cx="8225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0">
              <a:spcBef>
                <a:spcPts val="1000"/>
              </a:spcBef>
              <a:buSzPts val="2200"/>
              <a:buNone/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人員、金錢、貨品、宣傳、數據、潛在損失</a:t>
            </a:r>
            <a:endParaRPr lang="en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營運管理的主要功能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734788" y="1536385"/>
            <a:ext cx="396784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400" u="sng" dirty="0">
                <a:latin typeface="Mandali" panose="02020500000000000000" charset="0"/>
                <a:cs typeface="Mandali" panose="02020500000000000000" charset="0"/>
              </a:rPr>
              <a:t>設計有效的生產程序</a:t>
            </a:r>
            <a:endParaRPr lang="en-US" altLang="zh-TW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步驟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:</a:t>
            </a: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計劃生產能力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選擇生產地點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設計生產流程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zh-HK" altLang="en-US" sz="2000" dirty="0">
                <a:latin typeface="Mandali" panose="02020500000000000000" charset="0"/>
                <a:cs typeface="Mandali" panose="02020500000000000000" charset="0"/>
              </a:rPr>
              <a:t>設計工作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  <a:p>
            <a:pPr marL="558800" lvl="0" indent="-457200">
              <a:spcBef>
                <a:spcPts val="1000"/>
              </a:spcBef>
              <a:buSzPts val="2000"/>
              <a:buAutoNum type="arabicPeriod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設計生產場地的佈局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702631" y="1752317"/>
            <a:ext cx="3184069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例如太興在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火炭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設立食品廠房以支持集團在香港的擴張</a:t>
            </a: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集中食品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材料和供應採購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、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食品加工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、原材料、半加工或加工食品配料的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品質控制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，以及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包裝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、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倉儲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和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配送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功能</a:t>
            </a:r>
            <a:endParaRPr lang="en-US" altLang="zh-TW" sz="18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2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營運管理的主要功能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501651" y="1658305"/>
            <a:ext cx="3638550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存貨管理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持續追蹤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存貨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確保企業能隨時使用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完好無缺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的存貨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610101" y="1758320"/>
            <a:ext cx="3554186" cy="2503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20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例如太興營運部</a:t>
            </a:r>
            <a:r>
              <a:rPr lang="zh-TW" altLang="en-US" sz="2000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需要</a:t>
            </a:r>
            <a:endParaRPr lang="en-GB" altLang="zh-TW" sz="2000" dirty="0" smtClean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追蹤</a:t>
            </a:r>
            <a:r>
              <a:rPr lang="zh-TW" altLang="en-US" sz="20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其分店中每種產品的數量</a:t>
            </a:r>
          </a:p>
          <a:p>
            <a:pPr marL="444500" lvl="0" indent="-34290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安排及時將食材（例如預先切割的豬肉和預先混合的調味料）運送到分店，以避免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缺貨</a:t>
            </a:r>
            <a:endParaRPr lang="zh-TW" altLang="zh-HK" sz="20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7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營運管理的主要功能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42871" y="1441173"/>
            <a:ext cx="4229104" cy="325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品質保證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確保企業的貨品和服務都是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優質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的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它可以</a:t>
            </a:r>
            <a:r>
              <a:rPr lang="en-US" altLang="zh-HK" sz="2000" dirty="0">
                <a:latin typeface="Mandali" panose="02020500000000000000" charset="0"/>
                <a:cs typeface="Mandali" panose="02020500000000000000" charset="0"/>
              </a:rPr>
              <a:t>...</a:t>
            </a:r>
          </a:p>
          <a:p>
            <a:pPr marL="444500" lvl="3" indent="-34290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訂立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品質控制規定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，讓員工遵守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3" indent="-34290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定期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檢查產品、生產工具和設備；以及</a:t>
            </a:r>
            <a:endParaRPr lang="en-US" altLang="zh-TW" sz="2000" dirty="0">
              <a:latin typeface="Mandali" panose="02020500000000000000" charset="0"/>
              <a:cs typeface="Mandali" panose="02020500000000000000" charset="0"/>
            </a:endParaRPr>
          </a:p>
          <a:p>
            <a:pPr marL="444500" lvl="3" indent="-342900">
              <a:spcBef>
                <a:spcPts val="1000"/>
              </a:spcBef>
              <a:buSzPts val="2000"/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向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供應商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購買優質原料</a:t>
            </a:r>
            <a:endParaRPr lang="en-US" altLang="zh-HK" sz="20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295F0-C237-21D9-9F49-61F90339CF8B}"/>
              </a:ext>
            </a:extLst>
          </p:cNvPr>
          <p:cNvSpPr txBox="1"/>
          <p:nvPr/>
        </p:nvSpPr>
        <p:spPr>
          <a:xfrm>
            <a:off x="4841425" y="1875974"/>
            <a:ext cx="3589300" cy="215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例如大興集團在食品工廠質量控制系統中應用</a:t>
            </a:r>
            <a:r>
              <a:rPr lang="en-US" altLang="zh-TW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ISO</a:t>
            </a: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頒布的質量標準的</a:t>
            </a: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食品安全和質量管理原則</a:t>
            </a:r>
          </a:p>
          <a:p>
            <a:pPr marL="101600" lvl="0">
              <a:spcBef>
                <a:spcPts val="1000"/>
              </a:spcBef>
              <a:buSzPts val="2000"/>
            </a:pPr>
            <a:r>
              <a:rPr lang="zh-TW" altLang="en-US" sz="18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太興發明了混合配料和烘烤燒味的機器。每個分店都使用相同的豬肉、調料、烹飪時間和方法，以確保食品質素</a:t>
            </a:r>
            <a:endParaRPr lang="en-US" altLang="zh-HK" sz="1800" dirty="0">
              <a:solidFill>
                <a:schemeClr val="tx1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059D7-C0E5-8E2B-ED61-6E067CB8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營運管理的主要功能</a:t>
            </a:r>
            <a:endParaRPr lang="zh-HK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225-E1C4-9902-E5F0-A26CC15408BD}"/>
              </a:ext>
            </a:extLst>
          </p:cNvPr>
          <p:cNvSpPr txBox="1"/>
          <p:nvPr/>
        </p:nvSpPr>
        <p:spPr>
          <a:xfrm>
            <a:off x="342870" y="2126624"/>
            <a:ext cx="435159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lvl="0">
              <a:spcBef>
                <a:spcPts val="1000"/>
              </a:spcBef>
              <a:buSzPts val="2000"/>
            </a:pPr>
            <a:r>
              <a:rPr lang="zh-HK" altLang="en-US" sz="2400" u="sng" dirty="0">
                <a:latin typeface="Mandali" panose="02020500000000000000" charset="0"/>
                <a:cs typeface="Mandali" panose="02020500000000000000" charset="0"/>
              </a:rPr>
              <a:t>物流及配送管理</a:t>
            </a:r>
            <a:endParaRPr lang="en-US" altLang="zh-HK" sz="2400" u="sng" dirty="0">
              <a:latin typeface="Mandali" panose="02020500000000000000" charset="0"/>
              <a:cs typeface="Mandali" panose="02020500000000000000" charset="0"/>
            </a:endParaRPr>
          </a:p>
          <a:p>
            <a:pPr marL="387350" lvl="0" indent="-285750">
              <a:spcBef>
                <a:spcPts val="1000"/>
              </a:spcBef>
              <a:buSzPts val="2000"/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須</a:t>
            </a:r>
            <a:r>
              <a:rPr lang="zh-TW" altLang="en-US" sz="20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妥善包裝</a:t>
            </a:r>
            <a:r>
              <a:rPr lang="zh-TW" altLang="en-US" sz="2000" dirty="0">
                <a:latin typeface="Mandali" panose="02020500000000000000" charset="0"/>
                <a:cs typeface="Mandali" panose="02020500000000000000" charset="0"/>
              </a:rPr>
              <a:t>貨品以便運輸，並在合理的時間內把貨品交付顧客</a:t>
            </a:r>
            <a:endParaRPr lang="en-US" altLang="zh-HK" sz="2000" dirty="0">
              <a:latin typeface="Mandali" panose="02020500000000000000" charset="0"/>
              <a:cs typeface="Mandali" panose="0202050000000000000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4FFE16-0C21-7E8E-7B3F-9F4BACC77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75" b="10476"/>
          <a:stretch/>
        </p:blipFill>
        <p:spPr>
          <a:xfrm>
            <a:off x="4955722" y="2733635"/>
            <a:ext cx="3984171" cy="22766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FA8B51B-3024-7E6B-3263-55BEDAE507DF}"/>
              </a:ext>
            </a:extLst>
          </p:cNvPr>
          <p:cNvSpPr/>
          <p:nvPr/>
        </p:nvSpPr>
        <p:spPr>
          <a:xfrm>
            <a:off x="4792435" y="3178194"/>
            <a:ext cx="1665514" cy="1893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029F6F-EB4B-DF5F-5CDA-D087AC58CB12}"/>
              </a:ext>
            </a:extLst>
          </p:cNvPr>
          <p:cNvSpPr/>
          <p:nvPr/>
        </p:nvSpPr>
        <p:spPr>
          <a:xfrm>
            <a:off x="5712390" y="1510393"/>
            <a:ext cx="2590688" cy="1061357"/>
          </a:xfrm>
          <a:prstGeom prst="wedgeRoundRectCallout">
            <a:avLst>
              <a:gd name="adj1" fmla="val -42262"/>
              <a:gd name="adj2" fmla="val 107116"/>
              <a:gd name="adj3" fmla="val 16667"/>
            </a:avLst>
          </a:prstGeom>
          <a:solidFill>
            <a:srgbClr val="B0EEF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太興把預先調好的燒味</a:t>
            </a:r>
            <a:r>
              <a:rPr lang="zh-TW" altLang="en-US" sz="1600" dirty="0" smtClean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調味料</a:t>
            </a:r>
            <a:r>
              <a:rPr lang="zh-CN" altLang="en-US" sz="16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Mandali" panose="02020500000000000000" charset="0"/>
              </a:rPr>
              <a:t>包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Mandali" panose="02020500000000000000" charset="0"/>
              </a:rPr>
              <a:t>裝好</a:t>
            </a:r>
            <a:r>
              <a:rPr lang="zh-CN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Mandali" panose="02020500000000000000" charset="0"/>
              </a:rPr>
              <a:t>入</a:t>
            </a:r>
            <a:r>
              <a:rPr lang="zh-TW" altLang="en-US" sz="16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Mandali" panose="02020500000000000000" charset="0"/>
              </a:rPr>
              <a:t>盒</a:t>
            </a:r>
            <a:r>
              <a:rPr lang="zh-TW" altLang="en-US" sz="1600" dirty="0">
                <a:solidFill>
                  <a:schemeClr val="tx1"/>
                </a:solidFill>
                <a:latin typeface="Mandali" panose="02020500000000000000" charset="0"/>
                <a:cs typeface="Mandali" panose="02020500000000000000" charset="0"/>
              </a:rPr>
              <a:t>，運送到不同的分店</a:t>
            </a:r>
            <a:endParaRPr lang="en-US" altLang="zh-HK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09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想一想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48" name="Google Shape;648;p61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indent="0">
              <a:buSzPts val="2400"/>
              <a:buNone/>
            </a:pPr>
            <a:r>
              <a:rPr lang="zh-TW" altLang="en-US" sz="2400" b="1" dirty="0" smtClean="0"/>
              <a:t>用</a:t>
            </a:r>
            <a:r>
              <a:rPr lang="zh-TW" altLang="en-US" sz="2400" b="1" dirty="0"/>
              <a:t>一個具體範例解釋</a:t>
            </a:r>
            <a:r>
              <a:rPr lang="zh-TW" altLang="en-US" sz="2400" b="1" dirty="0" smtClean="0"/>
              <a:t>以下</a:t>
            </a:r>
            <a:r>
              <a:rPr lang="zh-CN" altLang="en-US" sz="2400" b="1" dirty="0" smtClean="0"/>
              <a:t>營運</a:t>
            </a:r>
            <a:r>
              <a:rPr lang="zh-TW" altLang="en-US" sz="2400" b="1" dirty="0" smtClean="0"/>
              <a:t>管理</a:t>
            </a:r>
            <a:r>
              <a:rPr lang="zh-TW" altLang="en-US" sz="2400" b="1" dirty="0"/>
              <a:t>功能</a:t>
            </a:r>
            <a:r>
              <a:rPr lang="zh-TW" altLang="en-US" sz="2400" b="1" dirty="0" smtClean="0"/>
              <a:t>。</a:t>
            </a:r>
            <a:r>
              <a:rPr lang="zh-CN" altLang="en-US" sz="2400" b="1" dirty="0" smtClean="0"/>
              <a:t>以</a:t>
            </a:r>
            <a:r>
              <a:rPr lang="zh-TW" altLang="en-US" sz="2400" b="1" dirty="0" smtClean="0"/>
              <a:t>一熟悉品牌</a:t>
            </a:r>
            <a:r>
              <a:rPr lang="zh-TW" altLang="en-US" sz="2400" b="1" dirty="0"/>
              <a:t>進行個案</a:t>
            </a:r>
            <a:r>
              <a:rPr lang="zh-TW" altLang="en-US" sz="2400" b="1" dirty="0" smtClean="0"/>
              <a:t>研究</a:t>
            </a:r>
            <a:endParaRPr lang="en-US" altLang="zh-TW" sz="2400" b="1" dirty="0" smtClean="0"/>
          </a:p>
          <a:p>
            <a:pPr marL="76200" lvl="0" indent="0">
              <a:buSzPts val="2400"/>
              <a:buNone/>
            </a:pPr>
            <a:endParaRPr lang="en-US" sz="2400" b="1" dirty="0"/>
          </a:p>
          <a:p>
            <a:pPr marL="76200" lvl="0" indent="0">
              <a:buSzPts val="2400"/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生產程序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76200" lvl="0" indent="0">
              <a:buSzPts val="2400"/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存貨管理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marL="76200" lvl="0" indent="0">
              <a:buSzPts val="2400"/>
              <a:buNone/>
            </a:pPr>
            <a:r>
              <a:rPr lang="zh-TW" altLang="en-US" sz="2400" b="1" dirty="0">
                <a:solidFill>
                  <a:srgbClr val="FF0000"/>
                </a:solidFill>
              </a:rPr>
              <a:t>品質保證</a:t>
            </a:r>
            <a:endParaRPr lang="en-US" sz="2400" b="1" dirty="0">
              <a:solidFill>
                <a:srgbClr val="FF0000"/>
              </a:solidFill>
            </a:endParaRPr>
          </a:p>
          <a:p>
            <a:pPr marL="76200" indent="0">
              <a:buSzPts val="2400"/>
              <a:buNone/>
            </a:pPr>
            <a:r>
              <a:rPr lang="zh-HK" altLang="en-US" sz="2400" b="1" dirty="0">
                <a:solidFill>
                  <a:srgbClr val="FF0000"/>
                </a:solidFill>
              </a:rPr>
              <a:t>物流及配送管理</a:t>
            </a:r>
            <a:endParaRPr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2"/>
          <p:cNvSpPr txBox="1">
            <a:spLocks noGrp="1"/>
          </p:cNvSpPr>
          <p:nvPr>
            <p:ph type="ctrTitle"/>
          </p:nvPr>
        </p:nvSpPr>
        <p:spPr>
          <a:xfrm>
            <a:off x="1915350" y="2805313"/>
            <a:ext cx="5313300" cy="7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總結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54" name="Google Shape;654;p62"/>
          <p:cNvSpPr txBox="1">
            <a:spLocks noGrp="1"/>
          </p:cNvSpPr>
          <p:nvPr>
            <p:ph type="title" idx="2"/>
          </p:nvPr>
        </p:nvSpPr>
        <p:spPr>
          <a:xfrm>
            <a:off x="3811050" y="1601988"/>
            <a:ext cx="1575900" cy="9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bg2"/>
                </a:solidFill>
              </a:rPr>
              <a:t>考考你！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60" name="Google Shape;660;p63"/>
          <p:cNvSpPr txBox="1">
            <a:spLocks noGrp="1"/>
          </p:cNvSpPr>
          <p:nvPr>
            <p:ph type="body" idx="4294967295"/>
          </p:nvPr>
        </p:nvSpPr>
        <p:spPr>
          <a:xfrm>
            <a:off x="713224" y="1166825"/>
            <a:ext cx="7901857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b="1" dirty="0"/>
              <a:t>問題</a:t>
            </a:r>
            <a:r>
              <a:rPr lang="en" sz="2200" b="1" dirty="0"/>
              <a:t>: </a:t>
            </a:r>
            <a:endParaRPr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只有大公司才需要財務管理。</a:t>
            </a:r>
            <a:r>
              <a:rPr lang="en-US" sz="2200" b="1" dirty="0"/>
              <a:t> (</a:t>
            </a:r>
            <a:r>
              <a:rPr lang="zh-TW" altLang="en-US" sz="2200" b="1" dirty="0"/>
              <a:t>正確</a:t>
            </a:r>
            <a:r>
              <a:rPr lang="en-US" sz="2200" b="1" dirty="0"/>
              <a:t>/</a:t>
            </a:r>
            <a:r>
              <a:rPr lang="zh-TW" altLang="en-US" sz="2200" b="1" dirty="0"/>
              <a:t>錯誤</a:t>
            </a:r>
            <a:r>
              <a:rPr lang="en-US" sz="2200" b="1" dirty="0"/>
              <a:t>)</a:t>
            </a:r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endParaRPr lang="en-US"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endParaRPr lang="en-US" sz="2200" b="1" dirty="0"/>
          </a:p>
          <a:p>
            <a:pPr marL="546100" lvl="0" indent="-457200" algn="l" rtl="0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/>
              <a:t>營運管理層負責為員工組織年度晚宴。</a:t>
            </a:r>
            <a:r>
              <a:rPr lang="en-US" altLang="zh-HK" sz="2200" b="1" dirty="0"/>
              <a:t>(</a:t>
            </a:r>
            <a:r>
              <a:rPr lang="zh-TW" altLang="en-US" sz="2200" b="1" dirty="0"/>
              <a:t>正確</a:t>
            </a:r>
            <a:r>
              <a:rPr lang="en-US" altLang="zh-HK" sz="2200" b="1" dirty="0"/>
              <a:t>/</a:t>
            </a:r>
            <a:r>
              <a:rPr lang="zh-TW" altLang="en-US" sz="2200" b="1" dirty="0"/>
              <a:t>錯誤</a:t>
            </a:r>
            <a:r>
              <a:rPr lang="en-US" altLang="zh-HK" sz="22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ACF6DC-A3CE-73C1-441B-99D39B96C07D}"/>
              </a:ext>
            </a:extLst>
          </p:cNvPr>
          <p:cNvSpPr txBox="1"/>
          <p:nvPr/>
        </p:nvSpPr>
        <p:spPr>
          <a:xfrm>
            <a:off x="1215116" y="2333023"/>
            <a:ext cx="6902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小型企業也需要規劃資金的獲取和使用，以實現其業務目標並實現其價值最大化。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C2C08-8C30-BBEA-76D0-97F8650FB22F}"/>
              </a:ext>
            </a:extLst>
          </p:cNvPr>
          <p:cNvSpPr txBox="1"/>
          <p:nvPr/>
        </p:nvSpPr>
        <p:spPr>
          <a:xfrm>
            <a:off x="1215116" y="3599515"/>
            <a:ext cx="6902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cs typeface="Mandali" panose="02020500000000000000" charset="0"/>
              </a:rPr>
              <a:t>人力資源管理才是負責組織年度晚宴，旨在加強員工關係。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8C35D9-16CF-0CDB-59B3-3B20C524825C}"/>
              </a:ext>
            </a:extLst>
          </p:cNvPr>
          <p:cNvSpPr/>
          <p:nvPr/>
        </p:nvSpPr>
        <p:spPr>
          <a:xfrm>
            <a:off x="5699366" y="1705332"/>
            <a:ext cx="840827" cy="34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DB16DF-18D8-241E-692B-11414148354C}"/>
              </a:ext>
            </a:extLst>
          </p:cNvPr>
          <p:cNvSpPr/>
          <p:nvPr/>
        </p:nvSpPr>
        <p:spPr>
          <a:xfrm>
            <a:off x="6692988" y="3102760"/>
            <a:ext cx="840827" cy="347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3"/>
          <p:cNvSpPr txBox="1">
            <a:spLocks noGrp="1"/>
          </p:cNvSpPr>
          <p:nvPr>
            <p:ph type="title"/>
          </p:nvPr>
        </p:nvSpPr>
        <p:spPr>
          <a:xfrm>
            <a:off x="713225" y="448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chemeClr val="bg2"/>
                </a:solidFill>
              </a:rPr>
              <a:t>考考你！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660" name="Google Shape;660;p63"/>
          <p:cNvSpPr txBox="1">
            <a:spLocks noGrp="1"/>
          </p:cNvSpPr>
          <p:nvPr>
            <p:ph type="body" idx="429496729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000" b="1" dirty="0"/>
              <a:t>嘗試將主要商業功能與其對應的功能進行配對。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000" b="1" dirty="0"/>
              <a:t>1.</a:t>
            </a:r>
            <a:r>
              <a:rPr lang="zh-TW" altLang="en-US" sz="2000" b="1" dirty="0"/>
              <a:t> 人力資源管理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000" b="1" dirty="0"/>
              <a:t>2.</a:t>
            </a:r>
            <a:r>
              <a:rPr lang="zh-TW" altLang="en-US" sz="2000" b="1" dirty="0"/>
              <a:t> 財務管理</a:t>
            </a:r>
          </a:p>
          <a:p>
            <a:pPr lvl="0" indent="0">
              <a:spcBef>
                <a:spcPts val="1000"/>
              </a:spcBef>
              <a:buNone/>
            </a:pPr>
            <a:r>
              <a:rPr lang="en-US" altLang="zh-TW" sz="2000" b="1" dirty="0"/>
              <a:t>3. </a:t>
            </a:r>
            <a:r>
              <a:rPr lang="zh-TW" altLang="en-US" sz="2000" b="1" dirty="0"/>
              <a:t>營運管理</a:t>
            </a:r>
            <a:endParaRPr lang="en-US" altLang="zh-TW" sz="2000" b="1" dirty="0"/>
          </a:p>
          <a:p>
            <a:pPr lvl="0" indent="0">
              <a:spcBef>
                <a:spcPts val="1000"/>
              </a:spcBef>
              <a:buNone/>
            </a:pPr>
            <a:endParaRPr lang="en-US" altLang="zh-HK" sz="20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000" b="1" dirty="0"/>
              <a:t>A. </a:t>
            </a:r>
            <a:r>
              <a:rPr lang="zh-TW" altLang="en-US" sz="2000" b="1" dirty="0"/>
              <a:t>制定工資支出預算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000" b="1" dirty="0"/>
              <a:t>B. </a:t>
            </a:r>
            <a:r>
              <a:rPr lang="zh-TW" altLang="en-US" sz="2000" b="1" dirty="0"/>
              <a:t>面試求職者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000" b="1" dirty="0"/>
              <a:t>C. </a:t>
            </a:r>
            <a:r>
              <a:rPr lang="zh-TW" altLang="en-US" sz="2000" b="1" dirty="0"/>
              <a:t>生產過程中的設計工作</a:t>
            </a:r>
            <a:endParaRPr lang="zh-HK" altLang="en-US" sz="2000" b="1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35897924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63"/>
          <p:cNvSpPr txBox="1">
            <a:spLocks noGrp="1"/>
          </p:cNvSpPr>
          <p:nvPr>
            <p:ph type="title"/>
          </p:nvPr>
        </p:nvSpPr>
        <p:spPr>
          <a:xfrm>
            <a:off x="713225" y="4489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chemeClr val="bg2"/>
                </a:solidFill>
              </a:rPr>
              <a:t>考考你！</a:t>
            </a:r>
            <a:endParaRPr sz="2800" dirty="0">
              <a:solidFill>
                <a:schemeClr val="bg2"/>
              </a:solidFill>
            </a:endParaRPr>
          </a:p>
        </p:txBody>
      </p:sp>
      <p:sp>
        <p:nvSpPr>
          <p:cNvPr id="660" name="Google Shape;660;p63"/>
          <p:cNvSpPr txBox="1">
            <a:spLocks noGrp="1"/>
          </p:cNvSpPr>
          <p:nvPr>
            <p:ph type="body" idx="429496729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如果你是零售店經理，最近幾個月發現以下原因導致你的</a:t>
            </a:r>
            <a:r>
              <a:rPr lang="zh-TW" altLang="en-US" sz="2400" b="1" dirty="0" smtClean="0"/>
              <a:t>店</a:t>
            </a:r>
            <a:r>
              <a:rPr lang="zh-CN" altLang="en-US" sz="2400" b="1" dirty="0" smtClean="0"/>
              <a:t>舖</a:t>
            </a:r>
            <a:r>
              <a:rPr lang="zh-TW" altLang="en-US" sz="2400" b="1" dirty="0" smtClean="0"/>
              <a:t>虧損</a:t>
            </a:r>
            <a:r>
              <a:rPr lang="zh-TW" altLang="en-US" sz="2400" b="1" dirty="0"/>
              <a:t>，你會為公司</a:t>
            </a:r>
            <a:r>
              <a:rPr lang="zh-TW" altLang="en-US" sz="2400" b="1" dirty="0" smtClean="0"/>
              <a:t>採取</a:t>
            </a:r>
            <a:r>
              <a:rPr lang="zh-CN" altLang="en-US" sz="2400" b="1" dirty="0" smtClean="0"/>
              <a:t>甚</a:t>
            </a:r>
            <a:r>
              <a:rPr lang="zh-TW" altLang="en-US" sz="2400" b="1" dirty="0" smtClean="0"/>
              <a:t>麼</a:t>
            </a:r>
            <a:r>
              <a:rPr lang="zh-TW" altLang="en-US" sz="2400" b="1" dirty="0"/>
              <a:t>後續行動？</a:t>
            </a:r>
            <a:endParaRPr lang="en-US" altLang="zh-TW" sz="24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zh-TW" altLang="en-US" sz="24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400" b="1" dirty="0"/>
              <a:t>1.	</a:t>
            </a:r>
            <a:r>
              <a:rPr lang="zh-TW" altLang="en-US" sz="2400" b="1" dirty="0"/>
              <a:t>兩名售貨員銷售產品持續表現不佳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TW" sz="2400" b="1" dirty="0"/>
              <a:t>2.	</a:t>
            </a:r>
            <a:r>
              <a:rPr lang="zh-TW" altLang="en-US" sz="2400" b="1" dirty="0"/>
              <a:t>最受歡迎的產品經常缺貨</a:t>
            </a:r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049607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700" dirty="0"/>
              <a:t>總結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666" name="Google Shape;666;p64"/>
          <p:cNvSpPr txBox="1">
            <a:spLocks noGrp="1"/>
          </p:cNvSpPr>
          <p:nvPr>
            <p:ph type="body" idx="4294967295"/>
          </p:nvPr>
        </p:nvSpPr>
        <p:spPr>
          <a:xfrm>
            <a:off x="713225" y="1166825"/>
            <a:ext cx="7717500" cy="3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/>
              <a:t>課堂重點</a:t>
            </a:r>
            <a:r>
              <a:rPr lang="en" sz="2400" b="1" dirty="0"/>
              <a:t>: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zh-TW" altLang="en-US" sz="2400" b="1" dirty="0"/>
              <a:t>六個主要商業功能</a:t>
            </a:r>
            <a:endParaRPr lang="en-US" sz="2400" b="1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zh-TW" altLang="en-US" sz="2400" b="1" dirty="0"/>
              <a:t>人力資源管理、財務管理和營運管理的功能及重要性</a:t>
            </a:r>
            <a:endParaRPr lang="en-US" altLang="zh-TW" sz="2400" b="1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zh-TW" altLang="en-US" sz="2400" b="1" dirty="0"/>
              <a:t>以太興集團的人力資源管理、財務管理和營運管理作為例子</a:t>
            </a:r>
            <a:endParaRPr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"/>
          <p:cNvSpPr txBox="1">
            <a:spLocks noGrp="1"/>
          </p:cNvSpPr>
          <p:nvPr>
            <p:ph type="body" idx="4294967295"/>
          </p:nvPr>
        </p:nvSpPr>
        <p:spPr>
          <a:xfrm>
            <a:off x="122464" y="1514357"/>
            <a:ext cx="4212772" cy="2973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4" indent="0" algn="ctr">
              <a:buNone/>
            </a:pPr>
            <a:r>
              <a:rPr lang="zh-TW" altLang="en-US" sz="2000" b="1" u="sng" dirty="0">
                <a:solidFill>
                  <a:schemeClr val="tx1"/>
                </a:solidFill>
              </a:rPr>
              <a:t>六種主要商業功能</a:t>
            </a:r>
            <a:r>
              <a:rPr lang="en" sz="2000" b="1" u="sng" dirty="0"/>
              <a:t>:</a:t>
            </a:r>
            <a:endParaRPr sz="2000" b="1" u="sng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zh-TW" altLang="en-US" sz="2000" b="1" dirty="0"/>
              <a:t>人力資源管理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lvl="0" indent="0" algn="r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zh-HK" altLang="en-US" sz="2000" b="1" dirty="0"/>
              <a:t>財務管理 </a:t>
            </a:r>
            <a:r>
              <a:rPr lang="en" sz="2000" b="1" dirty="0"/>
              <a:t>●</a:t>
            </a:r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zh-TW" altLang="en-US" sz="2000" b="1" dirty="0"/>
              <a:t>營運管理</a:t>
            </a:r>
            <a:r>
              <a:rPr lang="en" sz="2000" b="1" dirty="0"/>
              <a:t>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zh-TW" altLang="en-US" sz="2000" b="1" dirty="0"/>
              <a:t>市場營銷管理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zh-HK" altLang="en-US" sz="2000" b="1" dirty="0"/>
              <a:t>資訊管理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76200" indent="0" algn="r">
              <a:spcBef>
                <a:spcPts val="1000"/>
              </a:spcBef>
              <a:buSzPts val="2400"/>
              <a:buNone/>
            </a:pPr>
            <a:r>
              <a:rPr lang="zh-TW" altLang="en-US" sz="2000" b="1" dirty="0"/>
              <a:t>風險管理</a:t>
            </a:r>
            <a:r>
              <a:rPr lang="zh-TW" altLang="en-US" sz="1800" b="1" dirty="0"/>
              <a:t> </a:t>
            </a:r>
            <a:r>
              <a:rPr lang="en" altLang="zh-HK" sz="2000" b="1" dirty="0"/>
              <a:t>●</a:t>
            </a:r>
            <a:endParaRPr sz="20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sp>
        <p:nvSpPr>
          <p:cNvPr id="2" name="Google Shape;454;p33">
            <a:extLst>
              <a:ext uri="{FF2B5EF4-FFF2-40B4-BE49-F238E27FC236}">
                <a16:creationId xmlns:a16="http://schemas.microsoft.com/office/drawing/2014/main" id="{34E326AE-D1DF-8E76-03DB-ED0D74D3BF54}"/>
              </a:ext>
            </a:extLst>
          </p:cNvPr>
          <p:cNvSpPr txBox="1">
            <a:spLocks/>
          </p:cNvSpPr>
          <p:nvPr/>
        </p:nvSpPr>
        <p:spPr>
          <a:xfrm>
            <a:off x="5058899" y="1381007"/>
            <a:ext cx="4781339" cy="328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●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○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dali"/>
              <a:buChar char="■"/>
              <a:defRPr sz="1400" b="0" i="0" u="none" strike="noStrike" cap="none">
                <a:solidFill>
                  <a:schemeClr val="dk1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pPr indent="0">
              <a:spcBef>
                <a:spcPts val="1000"/>
              </a:spcBef>
              <a:buFont typeface="Mandali"/>
              <a:buNone/>
            </a:pPr>
            <a:r>
              <a:rPr lang="zh-TW" altLang="en-US" sz="2000" b="1" u="sng" dirty="0" smtClean="0"/>
              <a:t>負責</a:t>
            </a:r>
            <a:r>
              <a:rPr lang="zh-CN" altLang="en-US" sz="2000" b="1" u="sng" dirty="0" smtClean="0"/>
              <a:t>範疇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TW" altLang="en-US" sz="2000" b="1" dirty="0"/>
              <a:t>人員</a:t>
            </a:r>
            <a:r>
              <a:rPr lang="en-US" altLang="zh-HK" sz="2000" b="1" dirty="0"/>
              <a:t> 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TW" altLang="en-US" sz="2000" b="1" dirty="0"/>
              <a:t>金錢</a:t>
            </a:r>
            <a:endParaRPr lang="en-US" altLang="zh-TW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TW" altLang="en-US" sz="2000" b="1" dirty="0"/>
              <a:t>貨品</a:t>
            </a:r>
            <a:endParaRPr lang="en-US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TW" altLang="en-US" sz="2000" b="1" dirty="0"/>
              <a:t>宣傳</a:t>
            </a:r>
            <a:endParaRPr lang="en-US" altLang="zh-TW" sz="2000" b="1" dirty="0"/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TW" altLang="en-US" sz="2000" b="1" dirty="0"/>
              <a:t>數據</a:t>
            </a:r>
            <a:r>
              <a:rPr lang="en-US" altLang="zh-HK" sz="2000" b="1" dirty="0"/>
              <a:t> </a:t>
            </a:r>
            <a:r>
              <a:rPr lang="en-US" sz="2000" b="1" dirty="0"/>
              <a:t> </a:t>
            </a:r>
          </a:p>
          <a:p>
            <a:pPr indent="0">
              <a:spcBef>
                <a:spcPts val="1000"/>
              </a:spcBef>
              <a:buNone/>
            </a:pPr>
            <a:r>
              <a:rPr lang="en" altLang="zh-HK" sz="2000" b="1" dirty="0"/>
              <a:t>● </a:t>
            </a:r>
            <a:r>
              <a:rPr lang="zh-HK" altLang="en-US" sz="2000" b="1" dirty="0"/>
              <a:t>潛在損失</a:t>
            </a:r>
            <a:endParaRPr lang="en-US" sz="2000" b="1" dirty="0"/>
          </a:p>
        </p:txBody>
      </p:sp>
      <p:sp>
        <p:nvSpPr>
          <p:cNvPr id="6" name="Google Shape;447;p32">
            <a:extLst>
              <a:ext uri="{FF2B5EF4-FFF2-40B4-BE49-F238E27FC236}">
                <a16:creationId xmlns:a16="http://schemas.microsoft.com/office/drawing/2014/main" id="{54461C8E-CC53-A227-FC2B-4480CBA0C5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3779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400" dirty="0"/>
              <a:t>介紹新課題</a:t>
            </a:r>
            <a:r>
              <a:rPr lang="en-US" altLang="zh-HK" sz="2400" dirty="0"/>
              <a:t>: </a:t>
            </a:r>
            <a:r>
              <a:rPr lang="zh-TW" altLang="en-US" sz="2400" dirty="0">
                <a:solidFill>
                  <a:schemeClr val="tx1"/>
                </a:solidFill>
              </a:rPr>
              <a:t>主要商業功能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en-US"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43AA29-234C-423C-8B1A-1A6F7E10201A}"/>
              </a:ext>
            </a:extLst>
          </p:cNvPr>
          <p:cNvSpPr/>
          <p:nvPr/>
        </p:nvSpPr>
        <p:spPr>
          <a:xfrm>
            <a:off x="1166158" y="1404913"/>
            <a:ext cx="6811684" cy="2624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zh-TW" altLang="en-US" sz="12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參考資料</a:t>
            </a:r>
            <a:r>
              <a:rPr lang="en-GB" sz="1200" b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:</a:t>
            </a:r>
            <a:endParaRPr lang="en-US" altLang="zh-TW" sz="12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</a:t>
            </a:r>
            <a:r>
              <a:rPr lang="en-GB" altLang="zh-HK" sz="12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 </a:t>
            </a:r>
            <a:r>
              <a:rPr lang="zh-TW" altLang="en-US" sz="12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中期報告。</a:t>
            </a:r>
            <a:r>
              <a:rPr lang="en-GB" altLang="zh-HK" sz="12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.</a:t>
            </a:r>
            <a:r>
              <a:rPr lang="en-GB" altLang="zh-HK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zh-HK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https://moebius.asia/Documents/company/reports/listedco/listconews/sehk/2022/0923/2022092300826_c.pdf </a:t>
            </a:r>
            <a:r>
              <a:rPr lang="zh-TW" alt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en-GB" altLang="zh-HK" sz="1200" dirty="0">
              <a:solidFill>
                <a:srgbClr val="0000FF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太興集團控股有限公司（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2023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年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3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16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日）。</a:t>
            </a:r>
            <a:r>
              <a:rPr lang="zh-TW" altLang="en-US" sz="1200" i="1" dirty="0">
                <a:latin typeface="Times New Roman" panose="02020603050405020304" pitchFamily="18" charset="0"/>
                <a:ea typeface="新細明體" panose="02020500000000000000" pitchFamily="18" charset="-120"/>
              </a:rPr>
              <a:t>太興官方網站。</a:t>
            </a:r>
            <a:r>
              <a:rPr lang="en-GB" altLang="zh-HK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GB" altLang="zh-HK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https://www.taihing.com/?route=home#home-banner</a:t>
            </a:r>
            <a:r>
              <a:rPr lang="en-GB" altLang="zh-HK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1200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。</a:t>
            </a:r>
            <a:endParaRPr lang="en-US" altLang="zh-HK" sz="1200" dirty="0">
              <a:latin typeface="Arial" panose="020B0604020202020204" pitchFamily="34" charset="0"/>
              <a:ea typeface="新細明體" panose="02020500000000000000" pitchFamily="18" charset="-12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何健偉、徐首忠（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2014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）。 企業、會計、財務新世界 第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冊：營商環境與管理導論（第二版）。香港：導師出版社有限公司。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陳怡光、白祖根（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2022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）。新高中 企業、會計與財務概論 商業管理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（選修部分）（第三版）。培生。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蘇偉文、葉勁柏、郭良（</a:t>
            </a:r>
            <a:r>
              <a:rPr lang="en-US" altLang="zh-TW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2019)</a:t>
            </a:r>
            <a:r>
              <a:rPr lang="zh-TW" altLang="en-US" sz="12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。新視野企業、會計與財務概論：營商環境與管理導論。香港教育圖書有限公司。</a:t>
            </a:r>
          </a:p>
        </p:txBody>
      </p:sp>
    </p:spTree>
    <p:extLst>
      <p:ext uri="{BB962C8B-B14F-4D97-AF65-F5344CB8AC3E}">
        <p14:creationId xmlns:p14="http://schemas.microsoft.com/office/powerpoint/2010/main" val="278278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2400" dirty="0"/>
              <a:t>課堂目標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460" name="Google Shape;460;p34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29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zh-TW" altLang="en-US" sz="2200" b="1" dirty="0" smtClean="0"/>
              <a:t>辨</a:t>
            </a:r>
            <a:r>
              <a:rPr lang="zh-CN" altLang="en-US" sz="2200" b="1" dirty="0" smtClean="0"/>
              <a:t>別</a:t>
            </a:r>
            <a:r>
              <a:rPr lang="zh-TW" altLang="en-US" sz="2200" b="1" dirty="0" smtClean="0"/>
              <a:t>主要</a:t>
            </a:r>
            <a:r>
              <a:rPr lang="zh-TW" altLang="en-US" sz="2200" b="1" dirty="0"/>
              <a:t>商業功能的角色和重要性：人力資源管理、財務管理、營運管理</a:t>
            </a:r>
            <a:endParaRPr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5"/>
          <p:cNvSpPr txBox="1">
            <a:spLocks noGrp="1"/>
          </p:cNvSpPr>
          <p:nvPr>
            <p:ph type="body" idx="4294967295"/>
          </p:nvPr>
        </p:nvSpPr>
        <p:spPr>
          <a:xfrm>
            <a:off x="713225" y="1367400"/>
            <a:ext cx="77175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>
              <a:buSzPts val="2200"/>
              <a:buNone/>
            </a:pPr>
            <a:r>
              <a:rPr lang="en-US" sz="2200" b="1" dirty="0"/>
              <a:t>1. </a:t>
            </a:r>
            <a:r>
              <a:rPr lang="zh-TW" altLang="en-US" sz="2200" b="1" dirty="0"/>
              <a:t>你在太興集團的網站上找到了哪些信息？</a:t>
            </a: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r>
              <a:rPr lang="en-US" sz="2200" b="1" dirty="0"/>
              <a:t>2. </a:t>
            </a:r>
            <a:r>
              <a:rPr lang="zh-TW" altLang="en-US" sz="2200" b="1" dirty="0"/>
              <a:t>太興集團有多少品牌和餐廳？</a:t>
            </a:r>
            <a:endParaRPr lang="en-US" sz="2200" b="1" dirty="0"/>
          </a:p>
          <a:p>
            <a:pPr marL="88900" lvl="0" indent="0">
              <a:buSzPts val="2200"/>
              <a:buNone/>
            </a:pPr>
            <a:endParaRPr lang="en-US" sz="2200" b="1" dirty="0"/>
          </a:p>
          <a:p>
            <a:pPr marL="88900" lvl="0" indent="0">
              <a:buSzPts val="2200"/>
              <a:buNone/>
            </a:pPr>
            <a:endParaRPr sz="22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F960A-65EF-3603-BA14-43BA7AB0949D}"/>
              </a:ext>
            </a:extLst>
          </p:cNvPr>
          <p:cNvSpPr txBox="1"/>
          <p:nvPr/>
        </p:nvSpPr>
        <p:spPr>
          <a:xfrm>
            <a:off x="1118416" y="1842320"/>
            <a:ext cx="7164193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食物產製及分銷、加入太興、職位空缺、投資者關係、財務報告、最新資訊、卓越領導</a:t>
            </a:r>
            <a:r>
              <a:rPr lang="en-US" altLang="zh-TW" sz="1800" dirty="0">
                <a:solidFill>
                  <a:srgbClr val="FF0000"/>
                </a:solidFill>
                <a:latin typeface="Mandali" panose="02020500000000000000" charset="0"/>
                <a:ea typeface="Times New Roman" panose="02020603050405020304" pitchFamily="18" charset="0"/>
                <a:cs typeface="Mandali" panose="02020500000000000000" charset="0"/>
              </a:rPr>
              <a:t>……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2B656-C6C2-6F1D-F3B4-F31BDEC18A97}"/>
              </a:ext>
            </a:extLst>
          </p:cNvPr>
          <p:cNvSpPr txBox="1"/>
          <p:nvPr/>
        </p:nvSpPr>
        <p:spPr>
          <a:xfrm>
            <a:off x="1118416" y="3266110"/>
            <a:ext cx="6798646" cy="71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太興集團有</a:t>
            </a: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19 </a:t>
            </a: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個品牌及超過</a:t>
            </a: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200</a:t>
            </a: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間餐廳，</a:t>
            </a:r>
            <a:r>
              <a:rPr lang="en-GB" altLang="zh-HK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 </a:t>
            </a:r>
          </a:p>
          <a:p>
            <a:pPr lvl="0">
              <a:lnSpc>
                <a:spcPct val="115000"/>
              </a:lnSpc>
            </a:pPr>
            <a:r>
              <a:rPr lang="zh-TW" altLang="en-US" sz="1800" u="none" strike="noStrike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例如茶木、敏華冰廳、錦麗等</a:t>
            </a:r>
            <a:endParaRPr lang="zh-TW" altLang="zh-HK" sz="1800" u="none" strike="noStrike" dirty="0">
              <a:solidFill>
                <a:srgbClr val="FF0000"/>
              </a:solidFill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6" name="Google Shape;465;p35">
            <a:extLst>
              <a:ext uri="{FF2B5EF4-FFF2-40B4-BE49-F238E27FC236}">
                <a16:creationId xmlns:a16="http://schemas.microsoft.com/office/drawing/2014/main" id="{F6FBCF60-E4A2-0E55-E436-6A7DB05727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太興的背景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>
            <a:spLocks noGrp="1"/>
          </p:cNvSpPr>
          <p:nvPr>
            <p:ph type="body" idx="4294967295"/>
          </p:nvPr>
        </p:nvSpPr>
        <p:spPr>
          <a:xfrm>
            <a:off x="444137" y="1146443"/>
            <a:ext cx="8699863" cy="814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buSzPct val="95000"/>
              <a:buFont typeface="+mj-lt"/>
              <a:buAutoNum type="arabicPeriod" startAt="3"/>
            </a:pPr>
            <a:r>
              <a:rPr lang="zh-TW" altLang="en-US" sz="2000" b="1" dirty="0" smtClean="0"/>
              <a:t>太</a:t>
            </a:r>
            <a:r>
              <a:rPr lang="zh-TW" altLang="en-US" sz="2000" b="1" dirty="0"/>
              <a:t>興集團是擁有</a:t>
            </a:r>
            <a:r>
              <a:rPr lang="en-US" altLang="zh-TW" sz="2000" b="1" dirty="0"/>
              <a:t>19</a:t>
            </a:r>
            <a:r>
              <a:rPr lang="zh-TW" altLang="en-US" sz="2000" b="1" dirty="0"/>
              <a:t>個品牌和</a:t>
            </a:r>
            <a:r>
              <a:rPr lang="en-US" altLang="zh-TW" sz="2000" b="1" dirty="0"/>
              <a:t>200</a:t>
            </a:r>
            <a:r>
              <a:rPr lang="zh-TW" altLang="en-US" sz="2000" b="1" dirty="0"/>
              <a:t>多家餐廳的大型業務。你</a:t>
            </a:r>
            <a:r>
              <a:rPr lang="zh-TW" altLang="en-US" sz="2000" b="1" dirty="0" smtClean="0"/>
              <a:t>能</a:t>
            </a:r>
            <a:r>
              <a:rPr lang="zh-CN" altLang="en-US" sz="2000" b="1" dirty="0" smtClean="0"/>
              <a:t>從</a:t>
            </a:r>
            <a:r>
              <a:rPr lang="zh-TW" altLang="en-US" sz="2000" b="1" dirty="0" smtClean="0"/>
              <a:t>其</a:t>
            </a:r>
            <a:r>
              <a:rPr lang="zh-TW" altLang="en-US" sz="2000" b="1" dirty="0"/>
              <a:t>網站</a:t>
            </a:r>
            <a:r>
              <a:rPr lang="zh-TW" altLang="en-US" sz="2000" b="1" dirty="0" smtClean="0"/>
              <a:t>資訊</a:t>
            </a:r>
            <a:r>
              <a:rPr lang="zh-CN" altLang="en-US" sz="2000" b="1" dirty="0" smtClean="0"/>
              <a:t>知道</a:t>
            </a:r>
            <a:r>
              <a:rPr lang="zh-TW" altLang="en-US" sz="2000" b="1" dirty="0" smtClean="0"/>
              <a:t>它</a:t>
            </a:r>
            <a:r>
              <a:rPr lang="zh-TW" altLang="en-US" sz="2000" b="1" dirty="0"/>
              <a:t>是如何管理六大主要商業功能嗎？</a:t>
            </a:r>
            <a:endParaRPr lang="en-US" sz="2000" b="1" dirty="0"/>
          </a:p>
          <a:p>
            <a:pPr marL="0" lvl="0" indent="0"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53CB7-F8D0-E8A4-6DF2-2535C6647EFC}"/>
              </a:ext>
            </a:extLst>
          </p:cNvPr>
          <p:cNvSpPr txBox="1"/>
          <p:nvPr/>
        </p:nvSpPr>
        <p:spPr>
          <a:xfrm>
            <a:off x="789109" y="2268605"/>
            <a:ext cx="4466877" cy="199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/>
              <a:t>人力資源管理 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財務管理 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營運管理 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市場營銷管理 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– </a:t>
            </a:r>
            <a:endParaRPr lang="zh-TW" altLang="zh-HK" sz="1800" dirty="0">
              <a:effectLst/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資訊管理 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–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zh-TW" altLang="en-US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風險管理</a:t>
            </a:r>
            <a:r>
              <a:rPr lang="en-GB" altLang="zh-HK" sz="1800" dirty="0"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 – </a:t>
            </a:r>
            <a:endParaRPr lang="zh-HK" altLang="en-US" sz="1800" dirty="0">
              <a:latin typeface="Mandali" panose="02020500000000000000" charset="0"/>
              <a:cs typeface="Mandali" panose="0202050000000000000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BE3A8-5FC0-CCF0-EBAC-7B2DC302794B}"/>
              </a:ext>
            </a:extLst>
          </p:cNvPr>
          <p:cNvSpPr txBox="1"/>
          <p:nvPr/>
        </p:nvSpPr>
        <p:spPr>
          <a:xfrm>
            <a:off x="2829199" y="2264184"/>
            <a:ext cx="2325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加入太興、職位空缺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06919C-B969-C242-3825-435068900977}"/>
              </a:ext>
            </a:extLst>
          </p:cNvPr>
          <p:cNvSpPr txBox="1"/>
          <p:nvPr/>
        </p:nvSpPr>
        <p:spPr>
          <a:xfrm>
            <a:off x="2354089" y="2603067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</a:rPr>
              <a:t>財務報告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FFE6B7-4050-E6E5-875D-B4BF7C50ABBC}"/>
              </a:ext>
            </a:extLst>
          </p:cNvPr>
          <p:cNvSpPr txBox="1"/>
          <p:nvPr/>
        </p:nvSpPr>
        <p:spPr>
          <a:xfrm>
            <a:off x="2354089" y="2893962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食物產製及分銷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A25CE-0950-8DDA-5D3A-052A05C57F08}"/>
              </a:ext>
            </a:extLst>
          </p:cNvPr>
          <p:cNvSpPr txBox="1"/>
          <p:nvPr/>
        </p:nvSpPr>
        <p:spPr>
          <a:xfrm>
            <a:off x="2829199" y="3224955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市場及品牌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A7F78-DF4E-3B79-D353-403DB008F036}"/>
              </a:ext>
            </a:extLst>
          </p:cNvPr>
          <p:cNvSpPr txBox="1"/>
          <p:nvPr/>
        </p:nvSpPr>
        <p:spPr>
          <a:xfrm>
            <a:off x="2354089" y="3509182"/>
            <a:ext cx="5135336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zh-TW" altLang="en-US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最新資訊</a:t>
            </a:r>
            <a:endParaRPr lang="en-US" altLang="zh-HK" sz="1800" dirty="0">
              <a:solidFill>
                <a:srgbClr val="FF0000"/>
              </a:solidFill>
              <a:latin typeface="Mandali" panose="02020500000000000000" charset="0"/>
              <a:ea typeface="新細明體" panose="02020500000000000000" pitchFamily="18" charset="-120"/>
              <a:cs typeface="Mandali" panose="0202050000000000000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71B3D-6E8B-95B9-BDA1-F287B5B14A2D}"/>
              </a:ext>
            </a:extLst>
          </p:cNvPr>
          <p:cNvSpPr txBox="1"/>
          <p:nvPr/>
        </p:nvSpPr>
        <p:spPr>
          <a:xfrm>
            <a:off x="2354089" y="3863163"/>
            <a:ext cx="5135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dirty="0">
                <a:solidFill>
                  <a:srgbClr val="FF0000"/>
                </a:solidFill>
                <a:effectLst/>
                <a:latin typeface="Mandali" panose="02020500000000000000" charset="0"/>
                <a:ea typeface="新細明體" panose="02020500000000000000" pitchFamily="18" charset="-120"/>
                <a:cs typeface="Mandali" panose="02020500000000000000" charset="0"/>
              </a:rPr>
              <a:t>投資者關係</a:t>
            </a:r>
            <a:endParaRPr lang="zh-HK" altLang="en-US" sz="1800" dirty="0">
              <a:solidFill>
                <a:srgbClr val="FF0000"/>
              </a:solidFill>
            </a:endParaRPr>
          </a:p>
        </p:txBody>
      </p:sp>
      <p:sp>
        <p:nvSpPr>
          <p:cNvPr id="5" name="Google Shape;465;p35">
            <a:extLst>
              <a:ext uri="{FF2B5EF4-FFF2-40B4-BE49-F238E27FC236}">
                <a16:creationId xmlns:a16="http://schemas.microsoft.com/office/drawing/2014/main" id="{35BE0D5F-BF80-B0B6-A34B-A2E6102A7A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/>
              <a:t>太興的背景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3"/>
          <p:cNvSpPr txBox="1">
            <a:spLocks noGrp="1"/>
          </p:cNvSpPr>
          <p:nvPr>
            <p:ph type="title"/>
          </p:nvPr>
        </p:nvSpPr>
        <p:spPr>
          <a:xfrm>
            <a:off x="713250" y="390469"/>
            <a:ext cx="7717500" cy="469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/>
              <a:t>概覽：</a:t>
            </a:r>
            <a:r>
              <a:rPr lang="zh-TW" altLang="en-US" sz="2400" dirty="0">
                <a:solidFill>
                  <a:schemeClr val="tx1"/>
                </a:solidFill>
              </a:rPr>
              <a:t>主要商業功能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454" name="Google Shape;454;p33"/>
          <p:cNvSpPr txBox="1">
            <a:spLocks noGrp="1"/>
          </p:cNvSpPr>
          <p:nvPr>
            <p:ph type="body" idx="4294967295"/>
          </p:nvPr>
        </p:nvSpPr>
        <p:spPr>
          <a:xfrm>
            <a:off x="525517" y="1150673"/>
            <a:ext cx="8092966" cy="3367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人力資源管理 </a:t>
            </a:r>
            <a:r>
              <a:rPr lang="en" altLang="zh-TW" sz="1800" b="1" dirty="0">
                <a:solidFill>
                  <a:schemeClr val="tx1"/>
                </a:solidFill>
              </a:rPr>
              <a:t>--</a:t>
            </a:r>
            <a:r>
              <a:rPr lang="en" sz="1800" b="1" dirty="0"/>
              <a:t> </a:t>
            </a:r>
            <a:r>
              <a:rPr lang="zh-TW" altLang="en-US" sz="1800" b="1" dirty="0"/>
              <a:t>獲取和培訓僱員、評核他們的表現、為他們提供報酬</a:t>
            </a:r>
            <a:r>
              <a:rPr lang="en-US" altLang="zh-TW" sz="1800" b="1" dirty="0"/>
              <a:t>; </a:t>
            </a:r>
            <a:r>
              <a:rPr lang="zh-TW" altLang="en-US" sz="1800" b="1" dirty="0"/>
              <a:t>處理僱員關係和僱員福祉等事項</a:t>
            </a:r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財務管理 </a:t>
            </a:r>
            <a:r>
              <a:rPr lang="en" sz="1800" b="1" dirty="0"/>
              <a:t>-- </a:t>
            </a:r>
            <a:r>
              <a:rPr lang="zh-TW" altLang="en-US" sz="1800" b="1" dirty="0"/>
              <a:t>管理企業的財務資源和財務責任，以達成企業的目標</a:t>
            </a:r>
            <a:endParaRPr lang="en"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營運管理 </a:t>
            </a:r>
            <a:r>
              <a:rPr lang="en" sz="1800" b="1" dirty="0"/>
              <a:t>– </a:t>
            </a:r>
            <a:r>
              <a:rPr lang="zh-TW" altLang="en-US" sz="1800" b="1" dirty="0"/>
              <a:t>管理營運系統以及管理將投入轉化為產出的過程</a:t>
            </a:r>
            <a:endParaRPr lang="en-US"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營銷管理 </a:t>
            </a:r>
            <a:r>
              <a:rPr lang="en" sz="1800" b="1" dirty="0"/>
              <a:t>– </a:t>
            </a:r>
            <a:r>
              <a:rPr lang="zh-TW" altLang="en-US" sz="1800" b="1" dirty="0"/>
              <a:t>識別客戶需求和執行營銷策略的過程</a:t>
            </a:r>
            <a:endParaRPr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資訊管理 </a:t>
            </a:r>
            <a:r>
              <a:rPr lang="en" sz="1800" b="1" dirty="0"/>
              <a:t>-- </a:t>
            </a:r>
            <a:r>
              <a:rPr lang="zh-TW" altLang="en-US" sz="1800" b="1" dirty="0"/>
              <a:t>收集、處理、存儲和分發資訊以支持公司運營和決策的過程</a:t>
            </a:r>
            <a:endParaRPr sz="1800" b="1" dirty="0"/>
          </a:p>
          <a:p>
            <a:pPr marL="533400" indent="-457200">
              <a:spcBef>
                <a:spcPts val="1000"/>
              </a:spcBef>
              <a:buSzPts val="2400"/>
              <a:buFont typeface="+mj-lt"/>
              <a:buAutoNum type="arabicPeriod"/>
            </a:pPr>
            <a:r>
              <a:rPr lang="zh-TW" altLang="en-US" sz="1800" b="1" dirty="0">
                <a:solidFill>
                  <a:srgbClr val="FF0000"/>
                </a:solidFill>
              </a:rPr>
              <a:t>風險管理 </a:t>
            </a:r>
            <a:r>
              <a:rPr lang="en" sz="1800" b="1" dirty="0"/>
              <a:t>-- </a:t>
            </a:r>
            <a:r>
              <a:rPr lang="zh-TW" altLang="en-US" sz="1800" b="1" dirty="0"/>
              <a:t>識別和評估公司面臨的各種風險並制定措施以盡量減少損失的過程</a:t>
            </a:r>
            <a:endParaRPr sz="1800" b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6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Indian Palette Aesthetic Agency by Slidesgo">
  <a:themeElements>
    <a:clrScheme name="Simple Light">
      <a:dk1>
        <a:srgbClr val="3D405B"/>
      </a:dk1>
      <a:lt1>
        <a:srgbClr val="F4F1DE"/>
      </a:lt1>
      <a:dk2>
        <a:srgbClr val="E07A5F"/>
      </a:dk2>
      <a:lt2>
        <a:srgbClr val="81B29A"/>
      </a:lt2>
      <a:accent1>
        <a:srgbClr val="F2CC8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9d36c9b-7b71-4dcd-9d5c-f584dcd28e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21258EF013F40A0294BDA209D6882" ma:contentTypeVersion="9" ma:contentTypeDescription="Create a new document." ma:contentTypeScope="" ma:versionID="106e26422ab8f8860942262331e65a96">
  <xsd:schema xmlns:xsd="http://www.w3.org/2001/XMLSchema" xmlns:xs="http://www.w3.org/2001/XMLSchema" xmlns:p="http://schemas.microsoft.com/office/2006/metadata/properties" xmlns:ns3="29d36c9b-7b71-4dcd-9d5c-f584dcd28e9c" xmlns:ns4="248543e5-5ac0-400c-b938-e8e5d7320002" targetNamespace="http://schemas.microsoft.com/office/2006/metadata/properties" ma:root="true" ma:fieldsID="cace79d3e8af9106bfb107d80975eae8" ns3:_="" ns4:_="">
    <xsd:import namespace="29d36c9b-7b71-4dcd-9d5c-f584dcd28e9c"/>
    <xsd:import namespace="248543e5-5ac0-400c-b938-e8e5d73200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36c9b-7b71-4dcd-9d5c-f584dcd28e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543e5-5ac0-400c-b938-e8e5d7320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341D4-46C2-462D-94A5-367B8F8796E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9d36c9b-7b71-4dcd-9d5c-f584dcd28e9c"/>
    <ds:schemaRef ds:uri="http://purl.org/dc/terms/"/>
    <ds:schemaRef ds:uri="http://schemas.openxmlformats.org/package/2006/metadata/core-properties"/>
    <ds:schemaRef ds:uri="248543e5-5ac0-400c-b938-e8e5d732000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F77358-A7BA-4E67-B441-117A3D01D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36c9b-7b71-4dcd-9d5c-f584dcd28e9c"/>
    <ds:schemaRef ds:uri="248543e5-5ac0-400c-b938-e8e5d7320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1B004-C857-414C-95EA-15635B5A7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15869</TotalTime>
  <Words>2829</Words>
  <Application>Microsoft Office PowerPoint</Application>
  <PresentationFormat>如螢幕大小 (16:9)</PresentationFormat>
  <Paragraphs>341</Paragraphs>
  <Slides>50</Slides>
  <Notes>34</Notes>
  <HiddenSlides>0</HiddenSlides>
  <MMClips>1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3" baseType="lpstr">
      <vt:lpstr>Arial</vt:lpstr>
      <vt:lpstr>新細明體</vt:lpstr>
      <vt:lpstr>Calibri</vt:lpstr>
      <vt:lpstr>Wingdings</vt:lpstr>
      <vt:lpstr>Spinnaker</vt:lpstr>
      <vt:lpstr>Roboto</vt:lpstr>
      <vt:lpstr>Space Mono</vt:lpstr>
      <vt:lpstr>Times New Roman</vt:lpstr>
      <vt:lpstr>DM Sans</vt:lpstr>
      <vt:lpstr>Raleway</vt:lpstr>
      <vt:lpstr>Mandali</vt:lpstr>
      <vt:lpstr>Bebas Neue</vt:lpstr>
      <vt:lpstr>Minimalist Indian Palette Aesthetic Agency by Slidesgo</vt:lpstr>
      <vt:lpstr>主要商業功能 第一節</vt:lpstr>
      <vt:lpstr>目錄</vt:lpstr>
      <vt:lpstr>介紹新課題</vt:lpstr>
      <vt:lpstr>介紹新課題: 主要商業功能 </vt:lpstr>
      <vt:lpstr>介紹新課題: 主要商業功能 </vt:lpstr>
      <vt:lpstr>課堂目標</vt:lpstr>
      <vt:lpstr>太興的背景</vt:lpstr>
      <vt:lpstr>太興的背景</vt:lpstr>
      <vt:lpstr>概覽：主要商業功能</vt:lpstr>
      <vt:lpstr>教學第一部分: </vt:lpstr>
      <vt:lpstr>第一部分: 人力資源管理</vt:lpstr>
      <vt:lpstr>第一部分: 人力資源管理</vt:lpstr>
      <vt:lpstr>第一部分: 人力資源管理</vt:lpstr>
      <vt:lpstr>第一部分: 人力資源管理</vt:lpstr>
      <vt:lpstr>小組討論: 太興集團的人力資源管理</vt:lpstr>
      <vt:lpstr>小組討論: 太興集團的人力資源管理</vt:lpstr>
      <vt:lpstr>人力資源管理的主要功能</vt:lpstr>
      <vt:lpstr>人力資源管理的主要功能</vt:lpstr>
      <vt:lpstr>人力資源管理的主要功能</vt:lpstr>
      <vt:lpstr>人力資源管理的主要功能</vt:lpstr>
      <vt:lpstr>人力資源管理的主要功能</vt:lpstr>
      <vt:lpstr>人力資源管理的主要功能</vt:lpstr>
      <vt:lpstr>想一想：比較和對比</vt:lpstr>
      <vt:lpstr>教學第二部分: </vt:lpstr>
      <vt:lpstr>第二部分: 財務管理</vt:lpstr>
      <vt:lpstr>第二部分: 財務管理</vt:lpstr>
      <vt:lpstr>太興集團的財務管理</vt:lpstr>
      <vt:lpstr>太興集團的財務管理</vt:lpstr>
      <vt:lpstr>財務管理的主要功能</vt:lpstr>
      <vt:lpstr>財務管理的主要功能</vt:lpstr>
      <vt:lpstr>財務管理的主要功能</vt:lpstr>
      <vt:lpstr>財務管理的主要功能</vt:lpstr>
      <vt:lpstr>財務管理的主要功能</vt:lpstr>
      <vt:lpstr>案例研究</vt:lpstr>
      <vt:lpstr>教學第三部分: </vt:lpstr>
      <vt:lpstr>第三部分: 營運管理</vt:lpstr>
      <vt:lpstr>第三部分: 營運管理</vt:lpstr>
      <vt:lpstr>太興集團的營運管理</vt:lpstr>
      <vt:lpstr>太興集團的營運管理</vt:lpstr>
      <vt:lpstr>營運管理的主要功能</vt:lpstr>
      <vt:lpstr>營運管理的主要功能</vt:lpstr>
      <vt:lpstr>營運管理的主要功能</vt:lpstr>
      <vt:lpstr>營運管理的主要功能</vt:lpstr>
      <vt:lpstr>想一想</vt:lpstr>
      <vt:lpstr>總結</vt:lpstr>
      <vt:lpstr>考考你！</vt:lpstr>
      <vt:lpstr>考考你！</vt:lpstr>
      <vt:lpstr>考考你！</vt:lpstr>
      <vt:lpstr>總結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Business Functions Lesson 1</dc:title>
  <dc:creator>WONG, Fung-shan Winky</dc:creator>
  <cp:lastModifiedBy>CDO(TE)11</cp:lastModifiedBy>
  <cp:revision>70</cp:revision>
  <dcterms:modified xsi:type="dcterms:W3CDTF">2024-01-11T05:48:32Z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0x0101008A721258EF013F40A0294BDA209D6882</vt:lpwstr>
  </property>
</Properties>
</file>